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53" r:id="rId1"/>
    <p:sldMasterId id="2147484390" r:id="rId2"/>
    <p:sldMasterId id="2147484402" r:id="rId3"/>
    <p:sldMasterId id="2147484427" r:id="rId4"/>
    <p:sldMasterId id="2147484440" r:id="rId5"/>
  </p:sldMasterIdLst>
  <p:notesMasterIdLst>
    <p:notesMasterId r:id="rId69"/>
  </p:notesMasterIdLst>
  <p:handoutMasterIdLst>
    <p:handoutMasterId r:id="rId70"/>
  </p:handoutMasterIdLst>
  <p:sldIdLst>
    <p:sldId id="260" r:id="rId6"/>
    <p:sldId id="425" r:id="rId7"/>
    <p:sldId id="426" r:id="rId8"/>
    <p:sldId id="586" r:id="rId9"/>
    <p:sldId id="324" r:id="rId10"/>
    <p:sldId id="624" r:id="rId11"/>
    <p:sldId id="625" r:id="rId12"/>
    <p:sldId id="627" r:id="rId13"/>
    <p:sldId id="628" r:id="rId14"/>
    <p:sldId id="629" r:id="rId15"/>
    <p:sldId id="630" r:id="rId16"/>
    <p:sldId id="631" r:id="rId17"/>
    <p:sldId id="671" r:id="rId18"/>
    <p:sldId id="634" r:id="rId19"/>
    <p:sldId id="635" r:id="rId20"/>
    <p:sldId id="636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648" r:id="rId31"/>
    <p:sldId id="649" r:id="rId32"/>
    <p:sldId id="650" r:id="rId33"/>
    <p:sldId id="672" r:id="rId34"/>
    <p:sldId id="652" r:id="rId35"/>
    <p:sldId id="653" r:id="rId36"/>
    <p:sldId id="654" r:id="rId37"/>
    <p:sldId id="655" r:id="rId38"/>
    <p:sldId id="656" r:id="rId39"/>
    <p:sldId id="543" r:id="rId40"/>
    <p:sldId id="569" r:id="rId41"/>
    <p:sldId id="677" r:id="rId42"/>
    <p:sldId id="544" r:id="rId43"/>
    <p:sldId id="432" r:id="rId44"/>
    <p:sldId id="461" r:id="rId45"/>
    <p:sldId id="436" r:id="rId46"/>
    <p:sldId id="570" r:id="rId47"/>
    <p:sldId id="610" r:id="rId48"/>
    <p:sldId id="440" r:id="rId49"/>
    <p:sldId id="443" r:id="rId50"/>
    <p:sldId id="445" r:id="rId51"/>
    <p:sldId id="692" r:id="rId52"/>
    <p:sldId id="450" r:id="rId53"/>
    <p:sldId id="684" r:id="rId54"/>
    <p:sldId id="690" r:id="rId55"/>
    <p:sldId id="585" r:id="rId56"/>
    <p:sldId id="587" r:id="rId57"/>
    <p:sldId id="700" r:id="rId58"/>
    <p:sldId id="701" r:id="rId59"/>
    <p:sldId id="702" r:id="rId60"/>
    <p:sldId id="657" r:id="rId61"/>
    <p:sldId id="658" r:id="rId62"/>
    <p:sldId id="659" r:id="rId63"/>
    <p:sldId id="660" r:id="rId64"/>
    <p:sldId id="661" r:id="rId65"/>
    <p:sldId id="662" r:id="rId66"/>
    <p:sldId id="667" r:id="rId67"/>
    <p:sldId id="564" r:id="rId6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D304B39-7D4E-469B-B89B-95EC095B54BA}">
          <p14:sldIdLst>
            <p14:sldId id="260"/>
            <p14:sldId id="425"/>
            <p14:sldId id="426"/>
            <p14:sldId id="586"/>
            <p14:sldId id="324"/>
          </p14:sldIdLst>
        </p14:section>
        <p14:section name="Black and yellow video" id="{5B16C105-B5C1-45D7-9A49-6B2C5DB2C52C}">
          <p14:sldIdLst>
            <p14:sldId id="624"/>
            <p14:sldId id="625"/>
            <p14:sldId id="627"/>
            <p14:sldId id="628"/>
            <p14:sldId id="629"/>
            <p14:sldId id="630"/>
            <p14:sldId id="631"/>
            <p14:sldId id="671"/>
            <p14:sldId id="634"/>
            <p14:sldId id="635"/>
            <p14:sldId id="636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8"/>
            <p14:sldId id="649"/>
            <p14:sldId id="650"/>
            <p14:sldId id="672"/>
            <p14:sldId id="652"/>
            <p14:sldId id="653"/>
            <p14:sldId id="654"/>
            <p14:sldId id="655"/>
            <p14:sldId id="656"/>
            <p14:sldId id="543"/>
            <p14:sldId id="569"/>
            <p14:sldId id="677"/>
            <p14:sldId id="544"/>
            <p14:sldId id="432"/>
            <p14:sldId id="461"/>
            <p14:sldId id="436"/>
            <p14:sldId id="570"/>
            <p14:sldId id="610"/>
            <p14:sldId id="440"/>
            <p14:sldId id="443"/>
            <p14:sldId id="445"/>
            <p14:sldId id="692"/>
            <p14:sldId id="450"/>
            <p14:sldId id="684"/>
            <p14:sldId id="690"/>
            <p14:sldId id="585"/>
            <p14:sldId id="587"/>
            <p14:sldId id="700"/>
            <p14:sldId id="701"/>
            <p14:sldId id="702"/>
            <p14:sldId id="657"/>
            <p14:sldId id="658"/>
            <p14:sldId id="659"/>
            <p14:sldId id="660"/>
            <p14:sldId id="661"/>
            <p14:sldId id="662"/>
            <p14:sldId id="667"/>
          </p14:sldIdLst>
        </p14:section>
        <p14:section name="End slide" id="{EA264CF0-4B89-4F49-88BA-B9ED055BE2B4}">
          <p14:sldIdLst>
            <p14:sldId id="5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680"/>
    <a:srgbClr val="E73437"/>
    <a:srgbClr val="006680"/>
    <a:srgbClr val="FFCC99"/>
    <a:srgbClr val="CCECFF"/>
    <a:srgbClr val="FFCCCC"/>
    <a:srgbClr val="FFDEBD"/>
    <a:srgbClr val="FFD3A7"/>
    <a:srgbClr val="FFC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0262" autoAdjust="0"/>
  </p:normalViewPr>
  <p:slideViewPr>
    <p:cSldViewPr showGuides="1">
      <p:cViewPr varScale="1">
        <p:scale>
          <a:sx n="103" d="100"/>
          <a:sy n="103" d="100"/>
        </p:scale>
        <p:origin x="1884" y="102"/>
      </p:cViewPr>
      <p:guideLst>
        <p:guide orient="horz" pos="2160"/>
        <p:guide pos="4272"/>
      </p:guideLst>
    </p:cSldViewPr>
  </p:slideViewPr>
  <p:outlineViewPr>
    <p:cViewPr>
      <p:scale>
        <a:sx n="33" d="100"/>
        <a:sy n="33" d="100"/>
      </p:scale>
      <p:origin x="0" y="-93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FDC84-C592-42D8-AAE4-6D65022A30E3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877D62A4-280D-41D6-80A1-C0FA3C4CC91A}">
      <dgm:prSet custT="1"/>
      <dgm:spPr>
        <a:solidFill>
          <a:srgbClr val="006680"/>
        </a:solidFill>
      </dgm:spPr>
      <dgm:t>
        <a:bodyPr/>
        <a:lstStyle/>
        <a:p>
          <a:pPr rtl="0"/>
          <a:r>
            <a:rPr lang="en-GB" sz="3000" b="1" u="none" dirty="0">
              <a:latin typeface="Arial" panose="020B0604020202020204" pitchFamily="34" charset="0"/>
              <a:cs typeface="Arial" panose="020B0604020202020204" pitchFamily="34" charset="0"/>
            </a:rPr>
            <a:t>Friends</a:t>
          </a:r>
        </a:p>
      </dgm:t>
    </dgm:pt>
    <dgm:pt modelId="{F6719C24-0761-4F6E-9733-0BE980883B62}" type="parTrans" cxnId="{DFBA5ABF-A709-4A47-8B0D-F8E4BDAFF3B5}">
      <dgm:prSet/>
      <dgm:spPr/>
      <dgm:t>
        <a:bodyPr/>
        <a:lstStyle/>
        <a:p>
          <a:endParaRPr lang="en-GB"/>
        </a:p>
      </dgm:t>
    </dgm:pt>
    <dgm:pt modelId="{0F8DDC08-D1AD-4EF9-8506-7ED77CD26255}" type="sibTrans" cxnId="{DFBA5ABF-A709-4A47-8B0D-F8E4BDAFF3B5}">
      <dgm:prSet/>
      <dgm:spPr/>
      <dgm:t>
        <a:bodyPr/>
        <a:lstStyle/>
        <a:p>
          <a:endParaRPr lang="en-GB"/>
        </a:p>
      </dgm:t>
    </dgm:pt>
    <dgm:pt modelId="{59DB45DC-52F4-47B6-831E-DC73C9E8BFE9}">
      <dgm:prSet custT="1"/>
      <dgm:spPr>
        <a:solidFill>
          <a:srgbClr val="006680"/>
        </a:solidFill>
      </dgm:spPr>
      <dgm:t>
        <a:bodyPr/>
        <a:lstStyle/>
        <a:p>
          <a:pPr rtl="0"/>
          <a:r>
            <a:rPr lang="en-GB" sz="3000" b="1" u="none" dirty="0">
              <a:latin typeface="Arial" panose="020B0604020202020204" pitchFamily="34" charset="0"/>
              <a:cs typeface="Arial" panose="020B0604020202020204" pitchFamily="34" charset="0"/>
            </a:rPr>
            <a:t>SCAMchampions</a:t>
          </a:r>
        </a:p>
      </dgm:t>
    </dgm:pt>
    <dgm:pt modelId="{1B7E0D99-1E13-4364-B5D2-84C5EBF2DCF1}" type="parTrans" cxnId="{AA0A28BE-1524-485A-8F17-09914BBCF092}">
      <dgm:prSet/>
      <dgm:spPr/>
      <dgm:t>
        <a:bodyPr/>
        <a:lstStyle/>
        <a:p>
          <a:endParaRPr lang="en-GB"/>
        </a:p>
      </dgm:t>
    </dgm:pt>
    <dgm:pt modelId="{BBA5DF18-C697-4011-BE44-05960D99A0F9}" type="sibTrans" cxnId="{AA0A28BE-1524-485A-8F17-09914BBCF092}">
      <dgm:prSet/>
      <dgm:spPr/>
      <dgm:t>
        <a:bodyPr/>
        <a:lstStyle/>
        <a:p>
          <a:endParaRPr lang="en-GB"/>
        </a:p>
      </dgm:t>
    </dgm:pt>
    <dgm:pt modelId="{6636A18C-B298-4A07-97A7-B3A99A2B9B35}">
      <dgm:prSet custT="1"/>
      <dgm:spPr>
        <a:solidFill>
          <a:srgbClr val="006680"/>
        </a:solidFill>
      </dgm:spPr>
      <dgm:t>
        <a:bodyPr/>
        <a:lstStyle/>
        <a:p>
          <a:pPr rtl="0"/>
          <a:r>
            <a:rPr lang="en-GB" sz="3000" b="1" u="none" dirty="0">
              <a:latin typeface="Arial" panose="020B0604020202020204" pitchFamily="34" charset="0"/>
              <a:cs typeface="Arial" panose="020B0604020202020204" pitchFamily="34" charset="0"/>
            </a:rPr>
            <a:t>SCAMbassadors</a:t>
          </a:r>
        </a:p>
      </dgm:t>
    </dgm:pt>
    <dgm:pt modelId="{6F19D5E5-5120-4071-9284-D15D37FC6985}" type="parTrans" cxnId="{5DEF4F5C-9F5E-42E5-BAF5-ED075832B174}">
      <dgm:prSet/>
      <dgm:spPr/>
      <dgm:t>
        <a:bodyPr/>
        <a:lstStyle/>
        <a:p>
          <a:endParaRPr lang="en-GB"/>
        </a:p>
      </dgm:t>
    </dgm:pt>
    <dgm:pt modelId="{D48580A1-4E9E-4041-8D6D-2FEF2DD94167}" type="sibTrans" cxnId="{5DEF4F5C-9F5E-42E5-BAF5-ED075832B174}">
      <dgm:prSet/>
      <dgm:spPr/>
      <dgm:t>
        <a:bodyPr/>
        <a:lstStyle/>
        <a:p>
          <a:endParaRPr lang="en-GB"/>
        </a:p>
      </dgm:t>
    </dgm:pt>
    <dgm:pt modelId="{0047F606-8B03-4A83-BF80-B697AE8681EF}">
      <dgm:prSet custT="1"/>
      <dgm:spPr>
        <a:solidFill>
          <a:srgbClr val="006680"/>
        </a:solidFill>
      </dgm:spPr>
      <dgm:t>
        <a:bodyPr/>
        <a:lstStyle/>
        <a:p>
          <a:pPr rtl="0"/>
          <a:r>
            <a:rPr lang="en-GB" sz="3000" b="1" u="none" dirty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</a:p>
      </dgm:t>
    </dgm:pt>
    <dgm:pt modelId="{9222B9C8-361D-40DE-B44A-6AD918160B27}" type="parTrans" cxnId="{3EB5F636-7275-4611-BEA5-DFCCB21396F8}">
      <dgm:prSet/>
      <dgm:spPr/>
      <dgm:t>
        <a:bodyPr/>
        <a:lstStyle/>
        <a:p>
          <a:endParaRPr lang="en-GB"/>
        </a:p>
      </dgm:t>
    </dgm:pt>
    <dgm:pt modelId="{BD483716-7958-44E0-95D5-9C79CECA2A62}" type="sibTrans" cxnId="{3EB5F636-7275-4611-BEA5-DFCCB21396F8}">
      <dgm:prSet/>
      <dgm:spPr/>
      <dgm:t>
        <a:bodyPr/>
        <a:lstStyle/>
        <a:p>
          <a:endParaRPr lang="en-GB"/>
        </a:p>
      </dgm:t>
    </dgm:pt>
    <dgm:pt modelId="{71FF8BB9-5073-4088-8C9D-0822339D400F}" type="pres">
      <dgm:prSet presAssocID="{09BFDC84-C592-42D8-AAE4-6D65022A30E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4094DEC-8876-4779-9B42-86375032396D}" type="pres">
      <dgm:prSet presAssocID="{877D62A4-280D-41D6-80A1-C0FA3C4CC91A}" presName="horFlow" presStyleCnt="0"/>
      <dgm:spPr/>
    </dgm:pt>
    <dgm:pt modelId="{175D1294-022C-475E-8973-5E7E8D9BE7A4}" type="pres">
      <dgm:prSet presAssocID="{877D62A4-280D-41D6-80A1-C0FA3C4CC91A}" presName="bigChev" presStyleLbl="node1" presStyleIdx="0" presStyleCnt="4" custScaleX="237271"/>
      <dgm:spPr/>
    </dgm:pt>
    <dgm:pt modelId="{F374210E-C8B1-48EE-AA40-3BED70C9B73E}" type="pres">
      <dgm:prSet presAssocID="{877D62A4-280D-41D6-80A1-C0FA3C4CC91A}" presName="vSp" presStyleCnt="0"/>
      <dgm:spPr/>
    </dgm:pt>
    <dgm:pt modelId="{2FE9BF26-1F25-453C-A4D3-4DC9AA2EFBC5}" type="pres">
      <dgm:prSet presAssocID="{59DB45DC-52F4-47B6-831E-DC73C9E8BFE9}" presName="horFlow" presStyleCnt="0"/>
      <dgm:spPr/>
    </dgm:pt>
    <dgm:pt modelId="{DDAAEC16-B756-4FE1-9EDD-316DA2E10461}" type="pres">
      <dgm:prSet presAssocID="{59DB45DC-52F4-47B6-831E-DC73C9E8BFE9}" presName="bigChev" presStyleLbl="node1" presStyleIdx="1" presStyleCnt="4" custScaleX="237271"/>
      <dgm:spPr/>
    </dgm:pt>
    <dgm:pt modelId="{449020EE-049B-48F7-8328-93DADC59C65A}" type="pres">
      <dgm:prSet presAssocID="{59DB45DC-52F4-47B6-831E-DC73C9E8BFE9}" presName="vSp" presStyleCnt="0"/>
      <dgm:spPr/>
    </dgm:pt>
    <dgm:pt modelId="{4578834E-3036-49CE-97B8-FF0F96D4B0FE}" type="pres">
      <dgm:prSet presAssocID="{6636A18C-B298-4A07-97A7-B3A99A2B9B35}" presName="horFlow" presStyleCnt="0"/>
      <dgm:spPr/>
    </dgm:pt>
    <dgm:pt modelId="{730A0280-6071-4201-B7BF-D5F5D035B61F}" type="pres">
      <dgm:prSet presAssocID="{6636A18C-B298-4A07-97A7-B3A99A2B9B35}" presName="bigChev" presStyleLbl="node1" presStyleIdx="2" presStyleCnt="4" custScaleX="237271"/>
      <dgm:spPr/>
    </dgm:pt>
    <dgm:pt modelId="{66C5DF8E-B1BD-4246-9036-EC516D154C0F}" type="pres">
      <dgm:prSet presAssocID="{6636A18C-B298-4A07-97A7-B3A99A2B9B35}" presName="vSp" presStyleCnt="0"/>
      <dgm:spPr/>
    </dgm:pt>
    <dgm:pt modelId="{A1B6D6DD-5A47-468E-A441-AF288F03BFD4}" type="pres">
      <dgm:prSet presAssocID="{0047F606-8B03-4A83-BF80-B697AE8681EF}" presName="horFlow" presStyleCnt="0"/>
      <dgm:spPr/>
    </dgm:pt>
    <dgm:pt modelId="{EEE13D4B-2F11-400C-95F1-E260911238FA}" type="pres">
      <dgm:prSet presAssocID="{0047F606-8B03-4A83-BF80-B697AE8681EF}" presName="bigChev" presStyleLbl="node1" presStyleIdx="3" presStyleCnt="4" custScaleX="237271"/>
      <dgm:spPr/>
    </dgm:pt>
  </dgm:ptLst>
  <dgm:cxnLst>
    <dgm:cxn modelId="{FCBBFB19-2AC4-47B8-8796-2DA2C9467D75}" type="presOf" srcId="{0047F606-8B03-4A83-BF80-B697AE8681EF}" destId="{EEE13D4B-2F11-400C-95F1-E260911238FA}" srcOrd="0" destOrd="0" presId="urn:microsoft.com/office/officeart/2005/8/layout/lProcess3"/>
    <dgm:cxn modelId="{3EB5F636-7275-4611-BEA5-DFCCB21396F8}" srcId="{09BFDC84-C592-42D8-AAE4-6D65022A30E3}" destId="{0047F606-8B03-4A83-BF80-B697AE8681EF}" srcOrd="3" destOrd="0" parTransId="{9222B9C8-361D-40DE-B44A-6AD918160B27}" sibTransId="{BD483716-7958-44E0-95D5-9C79CECA2A62}"/>
    <dgm:cxn modelId="{5DEF4F5C-9F5E-42E5-BAF5-ED075832B174}" srcId="{09BFDC84-C592-42D8-AAE4-6D65022A30E3}" destId="{6636A18C-B298-4A07-97A7-B3A99A2B9B35}" srcOrd="2" destOrd="0" parTransId="{6F19D5E5-5120-4071-9284-D15D37FC6985}" sibTransId="{D48580A1-4E9E-4041-8D6D-2FEF2DD94167}"/>
    <dgm:cxn modelId="{01B75366-6F4E-4E8B-9CF3-D5BE103F00BD}" type="presOf" srcId="{877D62A4-280D-41D6-80A1-C0FA3C4CC91A}" destId="{175D1294-022C-475E-8973-5E7E8D9BE7A4}" srcOrd="0" destOrd="0" presId="urn:microsoft.com/office/officeart/2005/8/layout/lProcess3"/>
    <dgm:cxn modelId="{AEFE6881-5527-4C8D-A8B3-F816566944CF}" type="presOf" srcId="{09BFDC84-C592-42D8-AAE4-6D65022A30E3}" destId="{71FF8BB9-5073-4088-8C9D-0822339D400F}" srcOrd="0" destOrd="0" presId="urn:microsoft.com/office/officeart/2005/8/layout/lProcess3"/>
    <dgm:cxn modelId="{CE0397A4-60BA-4FB4-819A-BB31E25ACDFB}" type="presOf" srcId="{6636A18C-B298-4A07-97A7-B3A99A2B9B35}" destId="{730A0280-6071-4201-B7BF-D5F5D035B61F}" srcOrd="0" destOrd="0" presId="urn:microsoft.com/office/officeart/2005/8/layout/lProcess3"/>
    <dgm:cxn modelId="{AA0A28BE-1524-485A-8F17-09914BBCF092}" srcId="{09BFDC84-C592-42D8-AAE4-6D65022A30E3}" destId="{59DB45DC-52F4-47B6-831E-DC73C9E8BFE9}" srcOrd="1" destOrd="0" parTransId="{1B7E0D99-1E13-4364-B5D2-84C5EBF2DCF1}" sibTransId="{BBA5DF18-C697-4011-BE44-05960D99A0F9}"/>
    <dgm:cxn modelId="{DFBA5ABF-A709-4A47-8B0D-F8E4BDAFF3B5}" srcId="{09BFDC84-C592-42D8-AAE4-6D65022A30E3}" destId="{877D62A4-280D-41D6-80A1-C0FA3C4CC91A}" srcOrd="0" destOrd="0" parTransId="{F6719C24-0761-4F6E-9733-0BE980883B62}" sibTransId="{0F8DDC08-D1AD-4EF9-8506-7ED77CD26255}"/>
    <dgm:cxn modelId="{4C2216E5-D07E-47F1-AF6F-EDBCCE5B2616}" type="presOf" srcId="{59DB45DC-52F4-47B6-831E-DC73C9E8BFE9}" destId="{DDAAEC16-B756-4FE1-9EDD-316DA2E10461}" srcOrd="0" destOrd="0" presId="urn:microsoft.com/office/officeart/2005/8/layout/lProcess3"/>
    <dgm:cxn modelId="{3EF5D2BC-9C54-47F3-978F-96831026430C}" type="presParOf" srcId="{71FF8BB9-5073-4088-8C9D-0822339D400F}" destId="{A4094DEC-8876-4779-9B42-86375032396D}" srcOrd="0" destOrd="0" presId="urn:microsoft.com/office/officeart/2005/8/layout/lProcess3"/>
    <dgm:cxn modelId="{3D0AD185-81CD-46EA-B6EA-DBA4A217B1EF}" type="presParOf" srcId="{A4094DEC-8876-4779-9B42-86375032396D}" destId="{175D1294-022C-475E-8973-5E7E8D9BE7A4}" srcOrd="0" destOrd="0" presId="urn:microsoft.com/office/officeart/2005/8/layout/lProcess3"/>
    <dgm:cxn modelId="{4961F65C-2AF7-4D7B-9E78-BE1C96194B02}" type="presParOf" srcId="{71FF8BB9-5073-4088-8C9D-0822339D400F}" destId="{F374210E-C8B1-48EE-AA40-3BED70C9B73E}" srcOrd="1" destOrd="0" presId="urn:microsoft.com/office/officeart/2005/8/layout/lProcess3"/>
    <dgm:cxn modelId="{BBA4B5DB-ACF5-418D-8CB7-3C26AE366C8C}" type="presParOf" srcId="{71FF8BB9-5073-4088-8C9D-0822339D400F}" destId="{2FE9BF26-1F25-453C-A4D3-4DC9AA2EFBC5}" srcOrd="2" destOrd="0" presId="urn:microsoft.com/office/officeart/2005/8/layout/lProcess3"/>
    <dgm:cxn modelId="{47384EC4-827B-4219-A335-5CDDCA8B759B}" type="presParOf" srcId="{2FE9BF26-1F25-453C-A4D3-4DC9AA2EFBC5}" destId="{DDAAEC16-B756-4FE1-9EDD-316DA2E10461}" srcOrd="0" destOrd="0" presId="urn:microsoft.com/office/officeart/2005/8/layout/lProcess3"/>
    <dgm:cxn modelId="{D2916D0E-21C4-4799-8A75-6E398A5150BE}" type="presParOf" srcId="{71FF8BB9-5073-4088-8C9D-0822339D400F}" destId="{449020EE-049B-48F7-8328-93DADC59C65A}" srcOrd="3" destOrd="0" presId="urn:microsoft.com/office/officeart/2005/8/layout/lProcess3"/>
    <dgm:cxn modelId="{B9DAEC65-4D20-43A0-85E3-5532680CA451}" type="presParOf" srcId="{71FF8BB9-5073-4088-8C9D-0822339D400F}" destId="{4578834E-3036-49CE-97B8-FF0F96D4B0FE}" srcOrd="4" destOrd="0" presId="urn:microsoft.com/office/officeart/2005/8/layout/lProcess3"/>
    <dgm:cxn modelId="{C2D8B1FA-5942-4795-8A47-03B527CCE77B}" type="presParOf" srcId="{4578834E-3036-49CE-97B8-FF0F96D4B0FE}" destId="{730A0280-6071-4201-B7BF-D5F5D035B61F}" srcOrd="0" destOrd="0" presId="urn:microsoft.com/office/officeart/2005/8/layout/lProcess3"/>
    <dgm:cxn modelId="{7ECFA5DF-12F1-40A3-AC38-2C6C0C20AFCA}" type="presParOf" srcId="{71FF8BB9-5073-4088-8C9D-0822339D400F}" destId="{66C5DF8E-B1BD-4246-9036-EC516D154C0F}" srcOrd="5" destOrd="0" presId="urn:microsoft.com/office/officeart/2005/8/layout/lProcess3"/>
    <dgm:cxn modelId="{D315FF94-C1B5-46EB-8EE5-18E1DD944513}" type="presParOf" srcId="{71FF8BB9-5073-4088-8C9D-0822339D400F}" destId="{A1B6D6DD-5A47-468E-A441-AF288F03BFD4}" srcOrd="6" destOrd="0" presId="urn:microsoft.com/office/officeart/2005/8/layout/lProcess3"/>
    <dgm:cxn modelId="{E17D6095-B64D-446D-B6BF-20383D4EC33B}" type="presParOf" srcId="{A1B6D6DD-5A47-468E-A441-AF288F03BFD4}" destId="{EEE13D4B-2F11-400C-95F1-E260911238F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34897-DF43-4548-AE96-F8C2BD5C77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D146E6-C3DC-4F38-AF2C-570B1263E26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Contact their bank straight away – they may be able to stop a payment or recover some money.</a:t>
          </a:r>
        </a:p>
      </dgm:t>
    </dgm:pt>
    <dgm:pt modelId="{5F2DE7D3-19DE-4265-BA0F-6E787D509495}" type="parTrans" cxnId="{A0ABB18C-C20D-432A-A200-D207A4B46B74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49B4F-BC17-4B4B-9CAE-79F6155CEED0}" type="sibTrans" cxnId="{A0ABB18C-C20D-432A-A200-D207A4B46B7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6F6AE-7914-4DC4-9D5B-8FDCA32C6FB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Talk – if you suspect that someone is a victim, you should try to talk to them. Take time to listen and don’t judge them.</a:t>
          </a:r>
        </a:p>
      </dgm:t>
    </dgm:pt>
    <dgm:pt modelId="{28041595-78C5-4332-BA61-30BC3FCA37C6}" type="parTrans" cxnId="{57ABA252-09EC-49F7-A015-A885CD8ED81C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00F3A-273B-4D32-884D-371FB2F9853A}" type="sibTrans" cxnId="{57ABA252-09EC-49F7-A015-A885CD8ED81C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8B8F6-6375-4AA8-B5B5-35400621C923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 – if you become aware or suspect a scam, you can report your concern to Action Fraud.</a:t>
          </a:r>
        </a:p>
      </dgm:t>
    </dgm:pt>
    <dgm:pt modelId="{FA74BF94-B0E1-41D9-B528-98DBBB1EB3FA}" type="parTrans" cxnId="{D28AFB03-B784-431D-A0D7-795FBAE5BA57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5A028-7114-415E-92E5-2E38B1228594}" type="sibTrans" cxnId="{D28AFB03-B784-431D-A0D7-795FBAE5BA57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47332-2626-4847-A818-04A78922D87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Seek further help – you can get further help and advice from the Citizens Advice Consumer Helpline.</a:t>
          </a:r>
        </a:p>
      </dgm:t>
    </dgm:pt>
    <dgm:pt modelId="{CE2968A3-BA5C-4A40-B67E-7C8C63548321}" type="parTrans" cxnId="{8161E17F-2006-4E15-852B-19FF1CB923E6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DD917-5CFB-44E6-8E57-BE6EAD0FDB47}" type="sibTrans" cxnId="{8161E17F-2006-4E15-852B-19FF1CB923E6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52392-3BC6-4DD2-82AD-877D22439959}" type="pres">
      <dgm:prSet presAssocID="{9CF34897-DF43-4548-AE96-F8C2BD5C77AF}" presName="Name0" presStyleCnt="0">
        <dgm:presLayoutVars>
          <dgm:chMax val="7"/>
          <dgm:chPref val="7"/>
          <dgm:dir/>
        </dgm:presLayoutVars>
      </dgm:prSet>
      <dgm:spPr/>
    </dgm:pt>
    <dgm:pt modelId="{03B0C240-3FBE-46B4-8CCA-4471902CFE12}" type="pres">
      <dgm:prSet presAssocID="{9CF34897-DF43-4548-AE96-F8C2BD5C77AF}" presName="Name1" presStyleCnt="0"/>
      <dgm:spPr/>
    </dgm:pt>
    <dgm:pt modelId="{BECADF53-7B48-4FD9-940C-938861C272AC}" type="pres">
      <dgm:prSet presAssocID="{9CF34897-DF43-4548-AE96-F8C2BD5C77AF}" presName="cycle" presStyleCnt="0"/>
      <dgm:spPr/>
    </dgm:pt>
    <dgm:pt modelId="{2AD078ED-E40A-47A4-9FE7-DDBFC9BDE295}" type="pres">
      <dgm:prSet presAssocID="{9CF34897-DF43-4548-AE96-F8C2BD5C77AF}" presName="srcNode" presStyleLbl="node1" presStyleIdx="0" presStyleCnt="4"/>
      <dgm:spPr/>
    </dgm:pt>
    <dgm:pt modelId="{DB78FFF3-B4D9-4919-BA85-66F43BB0F0AF}" type="pres">
      <dgm:prSet presAssocID="{9CF34897-DF43-4548-AE96-F8C2BD5C77AF}" presName="conn" presStyleLbl="parChTrans1D2" presStyleIdx="0" presStyleCnt="1"/>
      <dgm:spPr/>
    </dgm:pt>
    <dgm:pt modelId="{16E7B2CE-F865-458C-8D8D-DC470F5D252A}" type="pres">
      <dgm:prSet presAssocID="{9CF34897-DF43-4548-AE96-F8C2BD5C77AF}" presName="extraNode" presStyleLbl="node1" presStyleIdx="0" presStyleCnt="4"/>
      <dgm:spPr/>
    </dgm:pt>
    <dgm:pt modelId="{6DB02183-7649-4BD2-A522-2CA0E0B809D8}" type="pres">
      <dgm:prSet presAssocID="{9CF34897-DF43-4548-AE96-F8C2BD5C77AF}" presName="dstNode" presStyleLbl="node1" presStyleIdx="0" presStyleCnt="4"/>
      <dgm:spPr/>
    </dgm:pt>
    <dgm:pt modelId="{AD5A2175-ACDD-4D07-81BE-BF8B9C36790E}" type="pres">
      <dgm:prSet presAssocID="{F9D146E6-C3DC-4F38-AF2C-570B1263E264}" presName="text_1" presStyleLbl="node1" presStyleIdx="0" presStyleCnt="4" custLinFactNeighborY="-11124">
        <dgm:presLayoutVars>
          <dgm:bulletEnabled val="1"/>
        </dgm:presLayoutVars>
      </dgm:prSet>
      <dgm:spPr/>
    </dgm:pt>
    <dgm:pt modelId="{042A5410-9D8C-41B2-B214-E0D4C606D9BE}" type="pres">
      <dgm:prSet presAssocID="{F9D146E6-C3DC-4F38-AF2C-570B1263E264}" presName="accent_1" presStyleCnt="0"/>
      <dgm:spPr/>
    </dgm:pt>
    <dgm:pt modelId="{6BEB2346-0461-401D-96DA-25169C4943F8}" type="pres">
      <dgm:prSet presAssocID="{F9D146E6-C3DC-4F38-AF2C-570B1263E264}" presName="accentRepeatNode" presStyleLbl="solidFgAcc1" presStyleIdx="0" presStyleCnt="4" custLinFactNeighborX="-4060" custLinFactNeighborY="-5831"/>
      <dgm:spPr>
        <a:solidFill>
          <a:srgbClr val="006680"/>
        </a:solidFill>
        <a:ln>
          <a:noFill/>
        </a:ln>
      </dgm:spPr>
    </dgm:pt>
    <dgm:pt modelId="{E37DF817-D094-47F5-B058-C24896A53F7A}" type="pres">
      <dgm:prSet presAssocID="{46C6F6AE-7914-4DC4-9D5B-8FDCA32C6FB1}" presName="text_2" presStyleLbl="node1" presStyleIdx="1" presStyleCnt="4" custLinFactNeighborY="-16030">
        <dgm:presLayoutVars>
          <dgm:bulletEnabled val="1"/>
        </dgm:presLayoutVars>
      </dgm:prSet>
      <dgm:spPr/>
    </dgm:pt>
    <dgm:pt modelId="{1000BE37-D9D1-4FC9-9696-E9BFF108F2A2}" type="pres">
      <dgm:prSet presAssocID="{46C6F6AE-7914-4DC4-9D5B-8FDCA32C6FB1}" presName="accent_2" presStyleCnt="0"/>
      <dgm:spPr/>
    </dgm:pt>
    <dgm:pt modelId="{EF76CC2F-654E-43A7-B8F2-39CCFFD828FF}" type="pres">
      <dgm:prSet presAssocID="{46C6F6AE-7914-4DC4-9D5B-8FDCA32C6FB1}" presName="accentRepeatNode" presStyleLbl="solidFgAcc1" presStyleIdx="1" presStyleCnt="4" custLinFactNeighborY="-12636"/>
      <dgm:spPr>
        <a:solidFill>
          <a:srgbClr val="E73437"/>
        </a:solidFill>
        <a:ln>
          <a:noFill/>
        </a:ln>
      </dgm:spPr>
    </dgm:pt>
    <dgm:pt modelId="{02440EE2-F818-4ABA-8C14-3251B0F0B0D0}" type="pres">
      <dgm:prSet presAssocID="{F008B8F6-6375-4AA8-B5B5-35400621C923}" presName="text_3" presStyleLbl="node1" presStyleIdx="2" presStyleCnt="4">
        <dgm:presLayoutVars>
          <dgm:bulletEnabled val="1"/>
        </dgm:presLayoutVars>
      </dgm:prSet>
      <dgm:spPr/>
    </dgm:pt>
    <dgm:pt modelId="{0E502A36-6208-4C02-AC4C-70C2477313DC}" type="pres">
      <dgm:prSet presAssocID="{F008B8F6-6375-4AA8-B5B5-35400621C923}" presName="accent_3" presStyleCnt="0"/>
      <dgm:spPr/>
    </dgm:pt>
    <dgm:pt modelId="{1F81B49B-ED1D-439C-B916-AD7CB7244E93}" type="pres">
      <dgm:prSet presAssocID="{F008B8F6-6375-4AA8-B5B5-35400621C923}" presName="accentRepeatNode" presStyleLbl="solidFgAcc1" presStyleIdx="2" presStyleCnt="4" custLinFactNeighborY="-5105"/>
      <dgm:spPr>
        <a:solidFill>
          <a:srgbClr val="006680"/>
        </a:solidFill>
        <a:ln>
          <a:noFill/>
        </a:ln>
      </dgm:spPr>
    </dgm:pt>
    <dgm:pt modelId="{426FA440-1385-41FB-B521-3923125B8B3F}" type="pres">
      <dgm:prSet presAssocID="{48547332-2626-4847-A818-04A78922D875}" presName="text_4" presStyleLbl="node1" presStyleIdx="3" presStyleCnt="4">
        <dgm:presLayoutVars>
          <dgm:bulletEnabled val="1"/>
        </dgm:presLayoutVars>
      </dgm:prSet>
      <dgm:spPr/>
    </dgm:pt>
    <dgm:pt modelId="{2C53E434-6381-47B9-829A-FAE1323F2B94}" type="pres">
      <dgm:prSet presAssocID="{48547332-2626-4847-A818-04A78922D875}" presName="accent_4" presStyleCnt="0"/>
      <dgm:spPr/>
    </dgm:pt>
    <dgm:pt modelId="{DF013955-D816-477B-B656-B922DA1C53C1}" type="pres">
      <dgm:prSet presAssocID="{48547332-2626-4847-A818-04A78922D875}" presName="accentRepeatNode" presStyleLbl="solidFgAcc1" presStyleIdx="3" presStyleCnt="4" custLinFactNeighborX="6200" custLinFactNeighborY="-7385"/>
      <dgm:spPr>
        <a:solidFill>
          <a:srgbClr val="E73437"/>
        </a:solidFill>
        <a:ln>
          <a:noFill/>
        </a:ln>
      </dgm:spPr>
    </dgm:pt>
  </dgm:ptLst>
  <dgm:cxnLst>
    <dgm:cxn modelId="{D28AFB03-B784-431D-A0D7-795FBAE5BA57}" srcId="{9CF34897-DF43-4548-AE96-F8C2BD5C77AF}" destId="{F008B8F6-6375-4AA8-B5B5-35400621C923}" srcOrd="2" destOrd="0" parTransId="{FA74BF94-B0E1-41D9-B528-98DBBB1EB3FA}" sibTransId="{F435A028-7114-415E-92E5-2E38B1228594}"/>
    <dgm:cxn modelId="{94E47E0A-EBF2-4E31-BEFA-E652FD21908A}" type="presOf" srcId="{9CF34897-DF43-4548-AE96-F8C2BD5C77AF}" destId="{76B52392-3BC6-4DD2-82AD-877D22439959}" srcOrd="0" destOrd="0" presId="urn:microsoft.com/office/officeart/2008/layout/VerticalCurvedList"/>
    <dgm:cxn modelId="{EDA21947-9DC2-4AF7-A3CF-A18C8F4E733C}" type="presOf" srcId="{48547332-2626-4847-A818-04A78922D875}" destId="{426FA440-1385-41FB-B521-3923125B8B3F}" srcOrd="0" destOrd="0" presId="urn:microsoft.com/office/officeart/2008/layout/VerticalCurvedList"/>
    <dgm:cxn modelId="{BCF5E067-266C-4E21-8FE9-E665343585D4}" type="presOf" srcId="{BC849B4F-BC17-4B4B-9CAE-79F6155CEED0}" destId="{DB78FFF3-B4D9-4919-BA85-66F43BB0F0AF}" srcOrd="0" destOrd="0" presId="urn:microsoft.com/office/officeart/2008/layout/VerticalCurvedList"/>
    <dgm:cxn modelId="{4F32304F-4140-40D3-9619-35EF15BC9058}" type="presOf" srcId="{46C6F6AE-7914-4DC4-9D5B-8FDCA32C6FB1}" destId="{E37DF817-D094-47F5-B058-C24896A53F7A}" srcOrd="0" destOrd="0" presId="urn:microsoft.com/office/officeart/2008/layout/VerticalCurvedList"/>
    <dgm:cxn modelId="{57ABA252-09EC-49F7-A015-A885CD8ED81C}" srcId="{9CF34897-DF43-4548-AE96-F8C2BD5C77AF}" destId="{46C6F6AE-7914-4DC4-9D5B-8FDCA32C6FB1}" srcOrd="1" destOrd="0" parTransId="{28041595-78C5-4332-BA61-30BC3FCA37C6}" sibTransId="{87500F3A-273B-4D32-884D-371FB2F9853A}"/>
    <dgm:cxn modelId="{43B7A372-FD2F-4663-BE98-AF374626656C}" type="presOf" srcId="{F9D146E6-C3DC-4F38-AF2C-570B1263E264}" destId="{AD5A2175-ACDD-4D07-81BE-BF8B9C36790E}" srcOrd="0" destOrd="0" presId="urn:microsoft.com/office/officeart/2008/layout/VerticalCurvedList"/>
    <dgm:cxn modelId="{8161E17F-2006-4E15-852B-19FF1CB923E6}" srcId="{9CF34897-DF43-4548-AE96-F8C2BD5C77AF}" destId="{48547332-2626-4847-A818-04A78922D875}" srcOrd="3" destOrd="0" parTransId="{CE2968A3-BA5C-4A40-B67E-7C8C63548321}" sibTransId="{C1BDD917-5CFB-44E6-8E57-BE6EAD0FDB47}"/>
    <dgm:cxn modelId="{A0ABB18C-C20D-432A-A200-D207A4B46B74}" srcId="{9CF34897-DF43-4548-AE96-F8C2BD5C77AF}" destId="{F9D146E6-C3DC-4F38-AF2C-570B1263E264}" srcOrd="0" destOrd="0" parTransId="{5F2DE7D3-19DE-4265-BA0F-6E787D509495}" sibTransId="{BC849B4F-BC17-4B4B-9CAE-79F6155CEED0}"/>
    <dgm:cxn modelId="{5A997A95-D29E-4648-97D8-5097B828D454}" type="presOf" srcId="{F008B8F6-6375-4AA8-B5B5-35400621C923}" destId="{02440EE2-F818-4ABA-8C14-3251B0F0B0D0}" srcOrd="0" destOrd="0" presId="urn:microsoft.com/office/officeart/2008/layout/VerticalCurvedList"/>
    <dgm:cxn modelId="{523BC5C9-B5C2-4A1B-A6FD-ED2197351C24}" type="presParOf" srcId="{76B52392-3BC6-4DD2-82AD-877D22439959}" destId="{03B0C240-3FBE-46B4-8CCA-4471902CFE12}" srcOrd="0" destOrd="0" presId="urn:microsoft.com/office/officeart/2008/layout/VerticalCurvedList"/>
    <dgm:cxn modelId="{51E88502-F7C6-437A-BFA9-CAEB591644E9}" type="presParOf" srcId="{03B0C240-3FBE-46B4-8CCA-4471902CFE12}" destId="{BECADF53-7B48-4FD9-940C-938861C272AC}" srcOrd="0" destOrd="0" presId="urn:microsoft.com/office/officeart/2008/layout/VerticalCurvedList"/>
    <dgm:cxn modelId="{4532E374-3411-44F0-8803-DC2475DBC800}" type="presParOf" srcId="{BECADF53-7B48-4FD9-940C-938861C272AC}" destId="{2AD078ED-E40A-47A4-9FE7-DDBFC9BDE295}" srcOrd="0" destOrd="0" presId="urn:microsoft.com/office/officeart/2008/layout/VerticalCurvedList"/>
    <dgm:cxn modelId="{B315E70C-1FF5-4413-96D4-20A2F7B38480}" type="presParOf" srcId="{BECADF53-7B48-4FD9-940C-938861C272AC}" destId="{DB78FFF3-B4D9-4919-BA85-66F43BB0F0AF}" srcOrd="1" destOrd="0" presId="urn:microsoft.com/office/officeart/2008/layout/VerticalCurvedList"/>
    <dgm:cxn modelId="{6F90FDFA-3B3E-4C29-A917-E1FCA63E2B25}" type="presParOf" srcId="{BECADF53-7B48-4FD9-940C-938861C272AC}" destId="{16E7B2CE-F865-458C-8D8D-DC470F5D252A}" srcOrd="2" destOrd="0" presId="urn:microsoft.com/office/officeart/2008/layout/VerticalCurvedList"/>
    <dgm:cxn modelId="{748DADD0-B0DE-48AB-B7FE-FA5D9CC6231C}" type="presParOf" srcId="{BECADF53-7B48-4FD9-940C-938861C272AC}" destId="{6DB02183-7649-4BD2-A522-2CA0E0B809D8}" srcOrd="3" destOrd="0" presId="urn:microsoft.com/office/officeart/2008/layout/VerticalCurvedList"/>
    <dgm:cxn modelId="{D4D97D52-D039-43D8-BD2A-E8DD0CC0A24A}" type="presParOf" srcId="{03B0C240-3FBE-46B4-8CCA-4471902CFE12}" destId="{AD5A2175-ACDD-4D07-81BE-BF8B9C36790E}" srcOrd="1" destOrd="0" presId="urn:microsoft.com/office/officeart/2008/layout/VerticalCurvedList"/>
    <dgm:cxn modelId="{3B738971-5917-4774-8978-B119DE462F94}" type="presParOf" srcId="{03B0C240-3FBE-46B4-8CCA-4471902CFE12}" destId="{042A5410-9D8C-41B2-B214-E0D4C606D9BE}" srcOrd="2" destOrd="0" presId="urn:microsoft.com/office/officeart/2008/layout/VerticalCurvedList"/>
    <dgm:cxn modelId="{68C46F3F-D742-402E-8B9C-E298D5727F04}" type="presParOf" srcId="{042A5410-9D8C-41B2-B214-E0D4C606D9BE}" destId="{6BEB2346-0461-401D-96DA-25169C4943F8}" srcOrd="0" destOrd="0" presId="urn:microsoft.com/office/officeart/2008/layout/VerticalCurvedList"/>
    <dgm:cxn modelId="{6A25A69D-3ADE-43DF-B5BC-AC6BB6C1D2DD}" type="presParOf" srcId="{03B0C240-3FBE-46B4-8CCA-4471902CFE12}" destId="{E37DF817-D094-47F5-B058-C24896A53F7A}" srcOrd="3" destOrd="0" presId="urn:microsoft.com/office/officeart/2008/layout/VerticalCurvedList"/>
    <dgm:cxn modelId="{22A1BAB9-D726-4656-A6C2-091844AB16E5}" type="presParOf" srcId="{03B0C240-3FBE-46B4-8CCA-4471902CFE12}" destId="{1000BE37-D9D1-4FC9-9696-E9BFF108F2A2}" srcOrd="4" destOrd="0" presId="urn:microsoft.com/office/officeart/2008/layout/VerticalCurvedList"/>
    <dgm:cxn modelId="{E592E574-2BFA-4B9C-8535-E31958BC428D}" type="presParOf" srcId="{1000BE37-D9D1-4FC9-9696-E9BFF108F2A2}" destId="{EF76CC2F-654E-43A7-B8F2-39CCFFD828FF}" srcOrd="0" destOrd="0" presId="urn:microsoft.com/office/officeart/2008/layout/VerticalCurvedList"/>
    <dgm:cxn modelId="{5F1FD9C2-0386-4206-B6AA-DEF6E37D4AAA}" type="presParOf" srcId="{03B0C240-3FBE-46B4-8CCA-4471902CFE12}" destId="{02440EE2-F818-4ABA-8C14-3251B0F0B0D0}" srcOrd="5" destOrd="0" presId="urn:microsoft.com/office/officeart/2008/layout/VerticalCurvedList"/>
    <dgm:cxn modelId="{301F33A9-1E03-4220-802B-7C7B03539801}" type="presParOf" srcId="{03B0C240-3FBE-46B4-8CCA-4471902CFE12}" destId="{0E502A36-6208-4C02-AC4C-70C2477313DC}" srcOrd="6" destOrd="0" presId="urn:microsoft.com/office/officeart/2008/layout/VerticalCurvedList"/>
    <dgm:cxn modelId="{2868F7AD-CB1E-431E-A56E-D66804E71F79}" type="presParOf" srcId="{0E502A36-6208-4C02-AC4C-70C2477313DC}" destId="{1F81B49B-ED1D-439C-B916-AD7CB7244E93}" srcOrd="0" destOrd="0" presId="urn:microsoft.com/office/officeart/2008/layout/VerticalCurvedList"/>
    <dgm:cxn modelId="{BE8C44F8-E113-4F7B-9919-321033ECA58A}" type="presParOf" srcId="{03B0C240-3FBE-46B4-8CCA-4471902CFE12}" destId="{426FA440-1385-41FB-B521-3923125B8B3F}" srcOrd="7" destOrd="0" presId="urn:microsoft.com/office/officeart/2008/layout/VerticalCurvedList"/>
    <dgm:cxn modelId="{D175DFC2-29C0-488C-9882-D254CB76596F}" type="presParOf" srcId="{03B0C240-3FBE-46B4-8CCA-4471902CFE12}" destId="{2C53E434-6381-47B9-829A-FAE1323F2B94}" srcOrd="8" destOrd="0" presId="urn:microsoft.com/office/officeart/2008/layout/VerticalCurvedList"/>
    <dgm:cxn modelId="{F92DE657-1360-4A8F-B10C-0DDAB336CDA6}" type="presParOf" srcId="{2C53E434-6381-47B9-829A-FAE1323F2B94}" destId="{DF013955-D816-477B-B656-B922DA1C53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34897-DF43-4548-AE96-F8C2BD5C77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D146E6-C3DC-4F38-AF2C-570B1263E26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Protect from scam and nuisance calls</a:t>
          </a:r>
        </a:p>
      </dgm:t>
    </dgm:pt>
    <dgm:pt modelId="{5F2DE7D3-19DE-4265-BA0F-6E787D509495}" type="parTrans" cxnId="{A0ABB18C-C20D-432A-A200-D207A4B46B74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49B4F-BC17-4B4B-9CAE-79F6155CEED0}" type="sibTrans" cxnId="{A0ABB18C-C20D-432A-A200-D207A4B46B7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6F6AE-7914-4DC4-9D5B-8FDCA32C6FB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Allow trusted callers to get through</a:t>
          </a:r>
        </a:p>
      </dgm:t>
    </dgm:pt>
    <dgm:pt modelId="{28041595-78C5-4332-BA61-30BC3FCA37C6}" type="parTrans" cxnId="{57ABA252-09EC-49F7-A015-A885CD8ED81C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00F3A-273B-4D32-884D-371FB2F9853A}" type="sibTrans" cxnId="{57ABA252-09EC-49F7-A015-A885CD8ED81C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8B8F6-6375-4AA8-B5B5-35400621C923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shows that simply being in receipt of these calls can have a negative effect on wellbeing</a:t>
          </a:r>
        </a:p>
      </dgm:t>
    </dgm:pt>
    <dgm:pt modelId="{FA74BF94-B0E1-41D9-B528-98DBBB1EB3FA}" type="parTrans" cxnId="{D28AFB03-B784-431D-A0D7-795FBAE5BA57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5A028-7114-415E-92E5-2E38B1228594}" type="sibTrans" cxnId="{D28AFB03-B784-431D-A0D7-795FBAE5BA57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47332-2626-4847-A818-04A78922D87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There are a variety of products available to suit individual needs</a:t>
          </a:r>
        </a:p>
      </dgm:t>
    </dgm:pt>
    <dgm:pt modelId="{CE2968A3-BA5C-4A40-B67E-7C8C63548321}" type="parTrans" cxnId="{8161E17F-2006-4E15-852B-19FF1CB923E6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DD917-5CFB-44E6-8E57-BE6EAD0FDB47}" type="sibTrans" cxnId="{8161E17F-2006-4E15-852B-19FF1CB923E6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52392-3BC6-4DD2-82AD-877D22439959}" type="pres">
      <dgm:prSet presAssocID="{9CF34897-DF43-4548-AE96-F8C2BD5C77AF}" presName="Name0" presStyleCnt="0">
        <dgm:presLayoutVars>
          <dgm:chMax val="7"/>
          <dgm:chPref val="7"/>
          <dgm:dir/>
        </dgm:presLayoutVars>
      </dgm:prSet>
      <dgm:spPr/>
    </dgm:pt>
    <dgm:pt modelId="{03B0C240-3FBE-46B4-8CCA-4471902CFE12}" type="pres">
      <dgm:prSet presAssocID="{9CF34897-DF43-4548-AE96-F8C2BD5C77AF}" presName="Name1" presStyleCnt="0"/>
      <dgm:spPr/>
    </dgm:pt>
    <dgm:pt modelId="{BECADF53-7B48-4FD9-940C-938861C272AC}" type="pres">
      <dgm:prSet presAssocID="{9CF34897-DF43-4548-AE96-F8C2BD5C77AF}" presName="cycle" presStyleCnt="0"/>
      <dgm:spPr/>
    </dgm:pt>
    <dgm:pt modelId="{2AD078ED-E40A-47A4-9FE7-DDBFC9BDE295}" type="pres">
      <dgm:prSet presAssocID="{9CF34897-DF43-4548-AE96-F8C2BD5C77AF}" presName="srcNode" presStyleLbl="node1" presStyleIdx="0" presStyleCnt="4"/>
      <dgm:spPr/>
    </dgm:pt>
    <dgm:pt modelId="{DB78FFF3-B4D9-4919-BA85-66F43BB0F0AF}" type="pres">
      <dgm:prSet presAssocID="{9CF34897-DF43-4548-AE96-F8C2BD5C77AF}" presName="conn" presStyleLbl="parChTrans1D2" presStyleIdx="0" presStyleCnt="1"/>
      <dgm:spPr/>
    </dgm:pt>
    <dgm:pt modelId="{16E7B2CE-F865-458C-8D8D-DC470F5D252A}" type="pres">
      <dgm:prSet presAssocID="{9CF34897-DF43-4548-AE96-F8C2BD5C77AF}" presName="extraNode" presStyleLbl="node1" presStyleIdx="0" presStyleCnt="4"/>
      <dgm:spPr/>
    </dgm:pt>
    <dgm:pt modelId="{6DB02183-7649-4BD2-A522-2CA0E0B809D8}" type="pres">
      <dgm:prSet presAssocID="{9CF34897-DF43-4548-AE96-F8C2BD5C77AF}" presName="dstNode" presStyleLbl="node1" presStyleIdx="0" presStyleCnt="4"/>
      <dgm:spPr/>
    </dgm:pt>
    <dgm:pt modelId="{AD5A2175-ACDD-4D07-81BE-BF8B9C36790E}" type="pres">
      <dgm:prSet presAssocID="{F9D146E6-C3DC-4F38-AF2C-570B1263E264}" presName="text_1" presStyleLbl="node1" presStyleIdx="0" presStyleCnt="4" custLinFactNeighborY="-11124">
        <dgm:presLayoutVars>
          <dgm:bulletEnabled val="1"/>
        </dgm:presLayoutVars>
      </dgm:prSet>
      <dgm:spPr/>
    </dgm:pt>
    <dgm:pt modelId="{042A5410-9D8C-41B2-B214-E0D4C606D9BE}" type="pres">
      <dgm:prSet presAssocID="{F9D146E6-C3DC-4F38-AF2C-570B1263E264}" presName="accent_1" presStyleCnt="0"/>
      <dgm:spPr/>
    </dgm:pt>
    <dgm:pt modelId="{6BEB2346-0461-401D-96DA-25169C4943F8}" type="pres">
      <dgm:prSet presAssocID="{F9D146E6-C3DC-4F38-AF2C-570B1263E264}" presName="accentRepeatNode" presStyleLbl="solidFgAcc1" presStyleIdx="0" presStyleCnt="4" custLinFactNeighborX="767" custLinFactNeighborY="-10719"/>
      <dgm:spPr>
        <a:solidFill>
          <a:srgbClr val="006680"/>
        </a:solidFill>
        <a:ln>
          <a:noFill/>
        </a:ln>
      </dgm:spPr>
    </dgm:pt>
    <dgm:pt modelId="{E37DF817-D094-47F5-B058-C24896A53F7A}" type="pres">
      <dgm:prSet presAssocID="{46C6F6AE-7914-4DC4-9D5B-8FDCA32C6FB1}" presName="text_2" presStyleLbl="node1" presStyleIdx="1" presStyleCnt="4" custLinFactNeighborY="-16030">
        <dgm:presLayoutVars>
          <dgm:bulletEnabled val="1"/>
        </dgm:presLayoutVars>
      </dgm:prSet>
      <dgm:spPr/>
    </dgm:pt>
    <dgm:pt modelId="{1000BE37-D9D1-4FC9-9696-E9BFF108F2A2}" type="pres">
      <dgm:prSet presAssocID="{46C6F6AE-7914-4DC4-9D5B-8FDCA32C6FB1}" presName="accent_2" presStyleCnt="0"/>
      <dgm:spPr/>
    </dgm:pt>
    <dgm:pt modelId="{EF76CC2F-654E-43A7-B8F2-39CCFFD828FF}" type="pres">
      <dgm:prSet presAssocID="{46C6F6AE-7914-4DC4-9D5B-8FDCA32C6FB1}" presName="accentRepeatNode" presStyleLbl="solidFgAcc1" presStyleIdx="1" presStyleCnt="4" custLinFactNeighborY="-12636"/>
      <dgm:spPr>
        <a:solidFill>
          <a:srgbClr val="E73437"/>
        </a:solidFill>
        <a:ln>
          <a:noFill/>
        </a:ln>
      </dgm:spPr>
    </dgm:pt>
    <dgm:pt modelId="{02440EE2-F818-4ABA-8C14-3251B0F0B0D0}" type="pres">
      <dgm:prSet presAssocID="{F008B8F6-6375-4AA8-B5B5-35400621C923}" presName="text_3" presStyleLbl="node1" presStyleIdx="2" presStyleCnt="4">
        <dgm:presLayoutVars>
          <dgm:bulletEnabled val="1"/>
        </dgm:presLayoutVars>
      </dgm:prSet>
      <dgm:spPr/>
    </dgm:pt>
    <dgm:pt modelId="{0E502A36-6208-4C02-AC4C-70C2477313DC}" type="pres">
      <dgm:prSet presAssocID="{F008B8F6-6375-4AA8-B5B5-35400621C923}" presName="accent_3" presStyleCnt="0"/>
      <dgm:spPr/>
    </dgm:pt>
    <dgm:pt modelId="{1F81B49B-ED1D-439C-B916-AD7CB7244E93}" type="pres">
      <dgm:prSet presAssocID="{F008B8F6-6375-4AA8-B5B5-35400621C923}" presName="accentRepeatNode" presStyleLbl="solidFgAcc1" presStyleIdx="2" presStyleCnt="4" custLinFactNeighborY="-5105"/>
      <dgm:spPr>
        <a:solidFill>
          <a:srgbClr val="006680"/>
        </a:solidFill>
        <a:ln>
          <a:noFill/>
        </a:ln>
      </dgm:spPr>
    </dgm:pt>
    <dgm:pt modelId="{426FA440-1385-41FB-B521-3923125B8B3F}" type="pres">
      <dgm:prSet presAssocID="{48547332-2626-4847-A818-04A78922D875}" presName="text_4" presStyleLbl="node1" presStyleIdx="3" presStyleCnt="4">
        <dgm:presLayoutVars>
          <dgm:bulletEnabled val="1"/>
        </dgm:presLayoutVars>
      </dgm:prSet>
      <dgm:spPr/>
    </dgm:pt>
    <dgm:pt modelId="{2C53E434-6381-47B9-829A-FAE1323F2B94}" type="pres">
      <dgm:prSet presAssocID="{48547332-2626-4847-A818-04A78922D875}" presName="accent_4" presStyleCnt="0"/>
      <dgm:spPr/>
    </dgm:pt>
    <dgm:pt modelId="{DF013955-D816-477B-B656-B922DA1C53C1}" type="pres">
      <dgm:prSet presAssocID="{48547332-2626-4847-A818-04A78922D875}" presName="accentRepeatNode" presStyleLbl="solidFgAcc1" presStyleIdx="3" presStyleCnt="4" custLinFactNeighborX="6200" custLinFactNeighborY="-7385"/>
      <dgm:spPr>
        <a:solidFill>
          <a:srgbClr val="E73437"/>
        </a:solidFill>
        <a:ln>
          <a:noFill/>
        </a:ln>
      </dgm:spPr>
    </dgm:pt>
  </dgm:ptLst>
  <dgm:cxnLst>
    <dgm:cxn modelId="{D28AFB03-B784-431D-A0D7-795FBAE5BA57}" srcId="{9CF34897-DF43-4548-AE96-F8C2BD5C77AF}" destId="{F008B8F6-6375-4AA8-B5B5-35400621C923}" srcOrd="2" destOrd="0" parTransId="{FA74BF94-B0E1-41D9-B528-98DBBB1EB3FA}" sibTransId="{F435A028-7114-415E-92E5-2E38B1228594}"/>
    <dgm:cxn modelId="{39ECCE0B-A8BB-4BCF-A1FD-17D0ED518D84}" type="presOf" srcId="{F008B8F6-6375-4AA8-B5B5-35400621C923}" destId="{02440EE2-F818-4ABA-8C14-3251B0F0B0D0}" srcOrd="0" destOrd="0" presId="urn:microsoft.com/office/officeart/2008/layout/VerticalCurvedList"/>
    <dgm:cxn modelId="{41234F14-7F0B-4FAA-9F96-89DC7B9C9EE7}" type="presOf" srcId="{9CF34897-DF43-4548-AE96-F8C2BD5C77AF}" destId="{76B52392-3BC6-4DD2-82AD-877D22439959}" srcOrd="0" destOrd="0" presId="urn:microsoft.com/office/officeart/2008/layout/VerticalCurvedList"/>
    <dgm:cxn modelId="{17FCC327-4B38-46ED-9AB9-A2B9357FAA6B}" type="presOf" srcId="{48547332-2626-4847-A818-04A78922D875}" destId="{426FA440-1385-41FB-B521-3923125B8B3F}" srcOrd="0" destOrd="0" presId="urn:microsoft.com/office/officeart/2008/layout/VerticalCurvedList"/>
    <dgm:cxn modelId="{81A7173D-701D-45DA-ADCF-D999DDB3D542}" type="presOf" srcId="{F9D146E6-C3DC-4F38-AF2C-570B1263E264}" destId="{AD5A2175-ACDD-4D07-81BE-BF8B9C36790E}" srcOrd="0" destOrd="0" presId="urn:microsoft.com/office/officeart/2008/layout/VerticalCurvedList"/>
    <dgm:cxn modelId="{F10CD568-D00D-4C82-9369-B47AE09B0409}" type="presOf" srcId="{BC849B4F-BC17-4B4B-9CAE-79F6155CEED0}" destId="{DB78FFF3-B4D9-4919-BA85-66F43BB0F0AF}" srcOrd="0" destOrd="0" presId="urn:microsoft.com/office/officeart/2008/layout/VerticalCurvedList"/>
    <dgm:cxn modelId="{57ABA252-09EC-49F7-A015-A885CD8ED81C}" srcId="{9CF34897-DF43-4548-AE96-F8C2BD5C77AF}" destId="{46C6F6AE-7914-4DC4-9D5B-8FDCA32C6FB1}" srcOrd="1" destOrd="0" parTransId="{28041595-78C5-4332-BA61-30BC3FCA37C6}" sibTransId="{87500F3A-273B-4D32-884D-371FB2F9853A}"/>
    <dgm:cxn modelId="{8161E17F-2006-4E15-852B-19FF1CB923E6}" srcId="{9CF34897-DF43-4548-AE96-F8C2BD5C77AF}" destId="{48547332-2626-4847-A818-04A78922D875}" srcOrd="3" destOrd="0" parTransId="{CE2968A3-BA5C-4A40-B67E-7C8C63548321}" sibTransId="{C1BDD917-5CFB-44E6-8E57-BE6EAD0FDB47}"/>
    <dgm:cxn modelId="{A0ABB18C-C20D-432A-A200-D207A4B46B74}" srcId="{9CF34897-DF43-4548-AE96-F8C2BD5C77AF}" destId="{F9D146E6-C3DC-4F38-AF2C-570B1263E264}" srcOrd="0" destOrd="0" parTransId="{5F2DE7D3-19DE-4265-BA0F-6E787D509495}" sibTransId="{BC849B4F-BC17-4B4B-9CAE-79F6155CEED0}"/>
    <dgm:cxn modelId="{8B206CE6-9E34-4B6A-A0C6-59E664AF6AE5}" type="presOf" srcId="{46C6F6AE-7914-4DC4-9D5B-8FDCA32C6FB1}" destId="{E37DF817-D094-47F5-B058-C24896A53F7A}" srcOrd="0" destOrd="0" presId="urn:microsoft.com/office/officeart/2008/layout/VerticalCurvedList"/>
    <dgm:cxn modelId="{1577BD82-382A-463D-BC60-E1E8D22845BD}" type="presParOf" srcId="{76B52392-3BC6-4DD2-82AD-877D22439959}" destId="{03B0C240-3FBE-46B4-8CCA-4471902CFE12}" srcOrd="0" destOrd="0" presId="urn:microsoft.com/office/officeart/2008/layout/VerticalCurvedList"/>
    <dgm:cxn modelId="{C500252D-1CE3-4585-BE1B-1147E42966F0}" type="presParOf" srcId="{03B0C240-3FBE-46B4-8CCA-4471902CFE12}" destId="{BECADF53-7B48-4FD9-940C-938861C272AC}" srcOrd="0" destOrd="0" presId="urn:microsoft.com/office/officeart/2008/layout/VerticalCurvedList"/>
    <dgm:cxn modelId="{B39D69A3-DBEF-4EB9-8686-5DD149B9EA9D}" type="presParOf" srcId="{BECADF53-7B48-4FD9-940C-938861C272AC}" destId="{2AD078ED-E40A-47A4-9FE7-DDBFC9BDE295}" srcOrd="0" destOrd="0" presId="urn:microsoft.com/office/officeart/2008/layout/VerticalCurvedList"/>
    <dgm:cxn modelId="{99BC0A1A-3513-402D-9986-8C8576D4D703}" type="presParOf" srcId="{BECADF53-7B48-4FD9-940C-938861C272AC}" destId="{DB78FFF3-B4D9-4919-BA85-66F43BB0F0AF}" srcOrd="1" destOrd="0" presId="urn:microsoft.com/office/officeart/2008/layout/VerticalCurvedList"/>
    <dgm:cxn modelId="{69F6BB41-CFE0-4DE6-9948-9A5512BCCFFE}" type="presParOf" srcId="{BECADF53-7B48-4FD9-940C-938861C272AC}" destId="{16E7B2CE-F865-458C-8D8D-DC470F5D252A}" srcOrd="2" destOrd="0" presId="urn:microsoft.com/office/officeart/2008/layout/VerticalCurvedList"/>
    <dgm:cxn modelId="{2E466900-F095-40C1-870D-099CC26474F8}" type="presParOf" srcId="{BECADF53-7B48-4FD9-940C-938861C272AC}" destId="{6DB02183-7649-4BD2-A522-2CA0E0B809D8}" srcOrd="3" destOrd="0" presId="urn:microsoft.com/office/officeart/2008/layout/VerticalCurvedList"/>
    <dgm:cxn modelId="{E5F9031F-AA69-44D8-9767-6A6496AE16DF}" type="presParOf" srcId="{03B0C240-3FBE-46B4-8CCA-4471902CFE12}" destId="{AD5A2175-ACDD-4D07-81BE-BF8B9C36790E}" srcOrd="1" destOrd="0" presId="urn:microsoft.com/office/officeart/2008/layout/VerticalCurvedList"/>
    <dgm:cxn modelId="{653AC1F3-0A70-4A3F-82A5-D96A6939773A}" type="presParOf" srcId="{03B0C240-3FBE-46B4-8CCA-4471902CFE12}" destId="{042A5410-9D8C-41B2-B214-E0D4C606D9BE}" srcOrd="2" destOrd="0" presId="urn:microsoft.com/office/officeart/2008/layout/VerticalCurvedList"/>
    <dgm:cxn modelId="{DDBE870E-1A8B-430E-9262-EAD1D7DEFA69}" type="presParOf" srcId="{042A5410-9D8C-41B2-B214-E0D4C606D9BE}" destId="{6BEB2346-0461-401D-96DA-25169C4943F8}" srcOrd="0" destOrd="0" presId="urn:microsoft.com/office/officeart/2008/layout/VerticalCurvedList"/>
    <dgm:cxn modelId="{8262069D-C8AC-46F4-8BA0-6A248498FA01}" type="presParOf" srcId="{03B0C240-3FBE-46B4-8CCA-4471902CFE12}" destId="{E37DF817-D094-47F5-B058-C24896A53F7A}" srcOrd="3" destOrd="0" presId="urn:microsoft.com/office/officeart/2008/layout/VerticalCurvedList"/>
    <dgm:cxn modelId="{31BEAA28-BD15-4C28-8E83-92D6F3D1CD87}" type="presParOf" srcId="{03B0C240-3FBE-46B4-8CCA-4471902CFE12}" destId="{1000BE37-D9D1-4FC9-9696-E9BFF108F2A2}" srcOrd="4" destOrd="0" presId="urn:microsoft.com/office/officeart/2008/layout/VerticalCurvedList"/>
    <dgm:cxn modelId="{4BDE7655-BD05-4A76-BE3B-AFF0C724B368}" type="presParOf" srcId="{1000BE37-D9D1-4FC9-9696-E9BFF108F2A2}" destId="{EF76CC2F-654E-43A7-B8F2-39CCFFD828FF}" srcOrd="0" destOrd="0" presId="urn:microsoft.com/office/officeart/2008/layout/VerticalCurvedList"/>
    <dgm:cxn modelId="{86C19BAA-AEB6-4543-B937-A9DB9EC75671}" type="presParOf" srcId="{03B0C240-3FBE-46B4-8CCA-4471902CFE12}" destId="{02440EE2-F818-4ABA-8C14-3251B0F0B0D0}" srcOrd="5" destOrd="0" presId="urn:microsoft.com/office/officeart/2008/layout/VerticalCurvedList"/>
    <dgm:cxn modelId="{3416930B-0787-4B51-B96A-403CCA4195DE}" type="presParOf" srcId="{03B0C240-3FBE-46B4-8CCA-4471902CFE12}" destId="{0E502A36-6208-4C02-AC4C-70C2477313DC}" srcOrd="6" destOrd="0" presId="urn:microsoft.com/office/officeart/2008/layout/VerticalCurvedList"/>
    <dgm:cxn modelId="{6D54CF13-2799-4A71-9250-22D4F336544D}" type="presParOf" srcId="{0E502A36-6208-4C02-AC4C-70C2477313DC}" destId="{1F81B49B-ED1D-439C-B916-AD7CB7244E93}" srcOrd="0" destOrd="0" presId="urn:microsoft.com/office/officeart/2008/layout/VerticalCurvedList"/>
    <dgm:cxn modelId="{4D0E1008-B3BA-4BE0-95DA-552510481D83}" type="presParOf" srcId="{03B0C240-3FBE-46B4-8CCA-4471902CFE12}" destId="{426FA440-1385-41FB-B521-3923125B8B3F}" srcOrd="7" destOrd="0" presId="urn:microsoft.com/office/officeart/2008/layout/VerticalCurvedList"/>
    <dgm:cxn modelId="{DDD95053-18EC-4616-9543-D88F395C1B39}" type="presParOf" srcId="{03B0C240-3FBE-46B4-8CCA-4471902CFE12}" destId="{2C53E434-6381-47B9-829A-FAE1323F2B94}" srcOrd="8" destOrd="0" presId="urn:microsoft.com/office/officeart/2008/layout/VerticalCurvedList"/>
    <dgm:cxn modelId="{CE44FCDE-43AC-44F8-82A7-446922BDA9E5}" type="presParOf" srcId="{2C53E434-6381-47B9-829A-FAE1323F2B94}" destId="{DF013955-D816-477B-B656-B922DA1C53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F34897-DF43-4548-AE96-F8C2BD5C77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D146E6-C3DC-4F38-AF2C-570B1263E26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Scam Marshals send in their scam mail to the investigations team (Freepost)</a:t>
          </a:r>
        </a:p>
      </dgm:t>
    </dgm:pt>
    <dgm:pt modelId="{5F2DE7D3-19DE-4265-BA0F-6E787D509495}" type="parTrans" cxnId="{A0ABB18C-C20D-432A-A200-D207A4B46B74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49B4F-BC17-4B4B-9CAE-79F6155CEED0}" type="sibTrans" cxnId="{A0ABB18C-C20D-432A-A200-D207A4B46B7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6F6AE-7914-4DC4-9D5B-8FDCA32C6FB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They can talk to family and friends about the good work they do to help raise awareness</a:t>
          </a:r>
        </a:p>
      </dgm:t>
    </dgm:pt>
    <dgm:pt modelId="{28041595-78C5-4332-BA61-30BC3FCA37C6}" type="parTrans" cxnId="{57ABA252-09EC-49F7-A015-A885CD8ED81C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00F3A-273B-4D32-884D-371FB2F9853A}" type="sibTrans" cxnId="{57ABA252-09EC-49F7-A015-A885CD8ED81C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8B8F6-6375-4AA8-B5B5-35400621C923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investigators use their mail to help disrupt and prosecute the criminals</a:t>
          </a:r>
        </a:p>
      </dgm:t>
    </dgm:pt>
    <dgm:pt modelId="{FA74BF94-B0E1-41D9-B528-98DBBB1EB3FA}" type="parTrans" cxnId="{D28AFB03-B784-431D-A0D7-795FBAE5BA57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5A028-7114-415E-92E5-2E38B1228594}" type="sibTrans" cxnId="{D28AFB03-B784-431D-A0D7-795FBAE5BA57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47332-2626-4847-A818-04A78922D87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They help to take a stand against scams – sign up today if you think you can help</a:t>
          </a:r>
        </a:p>
      </dgm:t>
    </dgm:pt>
    <dgm:pt modelId="{CE2968A3-BA5C-4A40-B67E-7C8C63548321}" type="parTrans" cxnId="{8161E17F-2006-4E15-852B-19FF1CB923E6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DD917-5CFB-44E6-8E57-BE6EAD0FDB47}" type="sibTrans" cxnId="{8161E17F-2006-4E15-852B-19FF1CB923E6}">
      <dgm:prSet/>
      <dgm:spPr/>
      <dgm:t>
        <a:bodyPr/>
        <a:lstStyle/>
        <a:p>
          <a:endParaRPr lang="en-GB" sz="2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52392-3BC6-4DD2-82AD-877D22439959}" type="pres">
      <dgm:prSet presAssocID="{9CF34897-DF43-4548-AE96-F8C2BD5C77AF}" presName="Name0" presStyleCnt="0">
        <dgm:presLayoutVars>
          <dgm:chMax val="7"/>
          <dgm:chPref val="7"/>
          <dgm:dir/>
        </dgm:presLayoutVars>
      </dgm:prSet>
      <dgm:spPr/>
    </dgm:pt>
    <dgm:pt modelId="{03B0C240-3FBE-46B4-8CCA-4471902CFE12}" type="pres">
      <dgm:prSet presAssocID="{9CF34897-DF43-4548-AE96-F8C2BD5C77AF}" presName="Name1" presStyleCnt="0"/>
      <dgm:spPr/>
    </dgm:pt>
    <dgm:pt modelId="{BECADF53-7B48-4FD9-940C-938861C272AC}" type="pres">
      <dgm:prSet presAssocID="{9CF34897-DF43-4548-AE96-F8C2BD5C77AF}" presName="cycle" presStyleCnt="0"/>
      <dgm:spPr/>
    </dgm:pt>
    <dgm:pt modelId="{2AD078ED-E40A-47A4-9FE7-DDBFC9BDE295}" type="pres">
      <dgm:prSet presAssocID="{9CF34897-DF43-4548-AE96-F8C2BD5C77AF}" presName="srcNode" presStyleLbl="node1" presStyleIdx="0" presStyleCnt="4"/>
      <dgm:spPr/>
    </dgm:pt>
    <dgm:pt modelId="{DB78FFF3-B4D9-4919-BA85-66F43BB0F0AF}" type="pres">
      <dgm:prSet presAssocID="{9CF34897-DF43-4548-AE96-F8C2BD5C77AF}" presName="conn" presStyleLbl="parChTrans1D2" presStyleIdx="0" presStyleCnt="1"/>
      <dgm:spPr/>
    </dgm:pt>
    <dgm:pt modelId="{16E7B2CE-F865-458C-8D8D-DC470F5D252A}" type="pres">
      <dgm:prSet presAssocID="{9CF34897-DF43-4548-AE96-F8C2BD5C77AF}" presName="extraNode" presStyleLbl="node1" presStyleIdx="0" presStyleCnt="4"/>
      <dgm:spPr/>
    </dgm:pt>
    <dgm:pt modelId="{6DB02183-7649-4BD2-A522-2CA0E0B809D8}" type="pres">
      <dgm:prSet presAssocID="{9CF34897-DF43-4548-AE96-F8C2BD5C77AF}" presName="dstNode" presStyleLbl="node1" presStyleIdx="0" presStyleCnt="4"/>
      <dgm:spPr/>
    </dgm:pt>
    <dgm:pt modelId="{AD5A2175-ACDD-4D07-81BE-BF8B9C36790E}" type="pres">
      <dgm:prSet presAssocID="{F9D146E6-C3DC-4F38-AF2C-570B1263E264}" presName="text_1" presStyleLbl="node1" presStyleIdx="0" presStyleCnt="4" custLinFactNeighborY="-11124">
        <dgm:presLayoutVars>
          <dgm:bulletEnabled val="1"/>
        </dgm:presLayoutVars>
      </dgm:prSet>
      <dgm:spPr/>
    </dgm:pt>
    <dgm:pt modelId="{042A5410-9D8C-41B2-B214-E0D4C606D9BE}" type="pres">
      <dgm:prSet presAssocID="{F9D146E6-C3DC-4F38-AF2C-570B1263E264}" presName="accent_1" presStyleCnt="0"/>
      <dgm:spPr/>
    </dgm:pt>
    <dgm:pt modelId="{6BEB2346-0461-401D-96DA-25169C4943F8}" type="pres">
      <dgm:prSet presAssocID="{F9D146E6-C3DC-4F38-AF2C-570B1263E264}" presName="accentRepeatNode" presStyleLbl="solidFgAcc1" presStyleIdx="0" presStyleCnt="4" custLinFactNeighborX="-4060" custLinFactNeighborY="-5831"/>
      <dgm:spPr>
        <a:solidFill>
          <a:srgbClr val="006680"/>
        </a:solidFill>
        <a:ln>
          <a:noFill/>
        </a:ln>
      </dgm:spPr>
    </dgm:pt>
    <dgm:pt modelId="{E37DF817-D094-47F5-B058-C24896A53F7A}" type="pres">
      <dgm:prSet presAssocID="{46C6F6AE-7914-4DC4-9D5B-8FDCA32C6FB1}" presName="text_2" presStyleLbl="node1" presStyleIdx="1" presStyleCnt="4" custLinFactNeighborY="-16030">
        <dgm:presLayoutVars>
          <dgm:bulletEnabled val="1"/>
        </dgm:presLayoutVars>
      </dgm:prSet>
      <dgm:spPr/>
    </dgm:pt>
    <dgm:pt modelId="{1000BE37-D9D1-4FC9-9696-E9BFF108F2A2}" type="pres">
      <dgm:prSet presAssocID="{46C6F6AE-7914-4DC4-9D5B-8FDCA32C6FB1}" presName="accent_2" presStyleCnt="0"/>
      <dgm:spPr/>
    </dgm:pt>
    <dgm:pt modelId="{EF76CC2F-654E-43A7-B8F2-39CCFFD828FF}" type="pres">
      <dgm:prSet presAssocID="{46C6F6AE-7914-4DC4-9D5B-8FDCA32C6FB1}" presName="accentRepeatNode" presStyleLbl="solidFgAcc1" presStyleIdx="1" presStyleCnt="4" custLinFactNeighborY="-12636"/>
      <dgm:spPr>
        <a:solidFill>
          <a:srgbClr val="E73437"/>
        </a:solidFill>
        <a:ln>
          <a:noFill/>
        </a:ln>
      </dgm:spPr>
    </dgm:pt>
    <dgm:pt modelId="{02440EE2-F818-4ABA-8C14-3251B0F0B0D0}" type="pres">
      <dgm:prSet presAssocID="{F008B8F6-6375-4AA8-B5B5-35400621C923}" presName="text_3" presStyleLbl="node1" presStyleIdx="2" presStyleCnt="4">
        <dgm:presLayoutVars>
          <dgm:bulletEnabled val="1"/>
        </dgm:presLayoutVars>
      </dgm:prSet>
      <dgm:spPr/>
    </dgm:pt>
    <dgm:pt modelId="{0E502A36-6208-4C02-AC4C-70C2477313DC}" type="pres">
      <dgm:prSet presAssocID="{F008B8F6-6375-4AA8-B5B5-35400621C923}" presName="accent_3" presStyleCnt="0"/>
      <dgm:spPr/>
    </dgm:pt>
    <dgm:pt modelId="{1F81B49B-ED1D-439C-B916-AD7CB7244E93}" type="pres">
      <dgm:prSet presAssocID="{F008B8F6-6375-4AA8-B5B5-35400621C923}" presName="accentRepeatNode" presStyleLbl="solidFgAcc1" presStyleIdx="2" presStyleCnt="4" custLinFactNeighborY="-5105"/>
      <dgm:spPr>
        <a:solidFill>
          <a:srgbClr val="006680"/>
        </a:solidFill>
        <a:ln>
          <a:noFill/>
        </a:ln>
      </dgm:spPr>
    </dgm:pt>
    <dgm:pt modelId="{426FA440-1385-41FB-B521-3923125B8B3F}" type="pres">
      <dgm:prSet presAssocID="{48547332-2626-4847-A818-04A78922D875}" presName="text_4" presStyleLbl="node1" presStyleIdx="3" presStyleCnt="4">
        <dgm:presLayoutVars>
          <dgm:bulletEnabled val="1"/>
        </dgm:presLayoutVars>
      </dgm:prSet>
      <dgm:spPr/>
    </dgm:pt>
    <dgm:pt modelId="{2C53E434-6381-47B9-829A-FAE1323F2B94}" type="pres">
      <dgm:prSet presAssocID="{48547332-2626-4847-A818-04A78922D875}" presName="accent_4" presStyleCnt="0"/>
      <dgm:spPr/>
    </dgm:pt>
    <dgm:pt modelId="{DF013955-D816-477B-B656-B922DA1C53C1}" type="pres">
      <dgm:prSet presAssocID="{48547332-2626-4847-A818-04A78922D875}" presName="accentRepeatNode" presStyleLbl="solidFgAcc1" presStyleIdx="3" presStyleCnt="4" custLinFactNeighborX="6200" custLinFactNeighborY="-7385"/>
      <dgm:spPr>
        <a:solidFill>
          <a:srgbClr val="E73437"/>
        </a:solidFill>
        <a:ln>
          <a:noFill/>
        </a:ln>
      </dgm:spPr>
    </dgm:pt>
  </dgm:ptLst>
  <dgm:cxnLst>
    <dgm:cxn modelId="{D28AFB03-B784-431D-A0D7-795FBAE5BA57}" srcId="{9CF34897-DF43-4548-AE96-F8C2BD5C77AF}" destId="{F008B8F6-6375-4AA8-B5B5-35400621C923}" srcOrd="2" destOrd="0" parTransId="{FA74BF94-B0E1-41D9-B528-98DBBB1EB3FA}" sibTransId="{F435A028-7114-415E-92E5-2E38B1228594}"/>
    <dgm:cxn modelId="{12BB4311-F592-4F17-A899-8BA12ACE6420}" type="presOf" srcId="{BC849B4F-BC17-4B4B-9CAE-79F6155CEED0}" destId="{DB78FFF3-B4D9-4919-BA85-66F43BB0F0AF}" srcOrd="0" destOrd="0" presId="urn:microsoft.com/office/officeart/2008/layout/VerticalCurvedList"/>
    <dgm:cxn modelId="{57ABA252-09EC-49F7-A015-A885CD8ED81C}" srcId="{9CF34897-DF43-4548-AE96-F8C2BD5C77AF}" destId="{46C6F6AE-7914-4DC4-9D5B-8FDCA32C6FB1}" srcOrd="1" destOrd="0" parTransId="{28041595-78C5-4332-BA61-30BC3FCA37C6}" sibTransId="{87500F3A-273B-4D32-884D-371FB2F9853A}"/>
    <dgm:cxn modelId="{8161E17F-2006-4E15-852B-19FF1CB923E6}" srcId="{9CF34897-DF43-4548-AE96-F8C2BD5C77AF}" destId="{48547332-2626-4847-A818-04A78922D875}" srcOrd="3" destOrd="0" parTransId="{CE2968A3-BA5C-4A40-B67E-7C8C63548321}" sibTransId="{C1BDD917-5CFB-44E6-8E57-BE6EAD0FDB47}"/>
    <dgm:cxn modelId="{8CEC5789-3E8E-49AE-B875-A1C2F4CD2042}" type="presOf" srcId="{F008B8F6-6375-4AA8-B5B5-35400621C923}" destId="{02440EE2-F818-4ABA-8C14-3251B0F0B0D0}" srcOrd="0" destOrd="0" presId="urn:microsoft.com/office/officeart/2008/layout/VerticalCurvedList"/>
    <dgm:cxn modelId="{D95F3A8C-5A1E-433E-BAA2-72DDF29506CB}" type="presOf" srcId="{F9D146E6-C3DC-4F38-AF2C-570B1263E264}" destId="{AD5A2175-ACDD-4D07-81BE-BF8B9C36790E}" srcOrd="0" destOrd="0" presId="urn:microsoft.com/office/officeart/2008/layout/VerticalCurvedList"/>
    <dgm:cxn modelId="{A0ABB18C-C20D-432A-A200-D207A4B46B74}" srcId="{9CF34897-DF43-4548-AE96-F8C2BD5C77AF}" destId="{F9D146E6-C3DC-4F38-AF2C-570B1263E264}" srcOrd="0" destOrd="0" parTransId="{5F2DE7D3-19DE-4265-BA0F-6E787D509495}" sibTransId="{BC849B4F-BC17-4B4B-9CAE-79F6155CEED0}"/>
    <dgm:cxn modelId="{A519EEB1-0F59-4E47-896D-320F589EF990}" type="presOf" srcId="{9CF34897-DF43-4548-AE96-F8C2BD5C77AF}" destId="{76B52392-3BC6-4DD2-82AD-877D22439959}" srcOrd="0" destOrd="0" presId="urn:microsoft.com/office/officeart/2008/layout/VerticalCurvedList"/>
    <dgm:cxn modelId="{DE5FD2DB-B5B5-478D-AC7E-19347ED6A89C}" type="presOf" srcId="{46C6F6AE-7914-4DC4-9D5B-8FDCA32C6FB1}" destId="{E37DF817-D094-47F5-B058-C24896A53F7A}" srcOrd="0" destOrd="0" presId="urn:microsoft.com/office/officeart/2008/layout/VerticalCurvedList"/>
    <dgm:cxn modelId="{933983FD-A2EA-49C5-9718-B8998A7AB4DF}" type="presOf" srcId="{48547332-2626-4847-A818-04A78922D875}" destId="{426FA440-1385-41FB-B521-3923125B8B3F}" srcOrd="0" destOrd="0" presId="urn:microsoft.com/office/officeart/2008/layout/VerticalCurvedList"/>
    <dgm:cxn modelId="{0CC2A3E9-65CF-4B84-A9FB-A493B325D797}" type="presParOf" srcId="{76B52392-3BC6-4DD2-82AD-877D22439959}" destId="{03B0C240-3FBE-46B4-8CCA-4471902CFE12}" srcOrd="0" destOrd="0" presId="urn:microsoft.com/office/officeart/2008/layout/VerticalCurvedList"/>
    <dgm:cxn modelId="{961665D3-CCAB-4038-892A-C567B9B9BD8E}" type="presParOf" srcId="{03B0C240-3FBE-46B4-8CCA-4471902CFE12}" destId="{BECADF53-7B48-4FD9-940C-938861C272AC}" srcOrd="0" destOrd="0" presId="urn:microsoft.com/office/officeart/2008/layout/VerticalCurvedList"/>
    <dgm:cxn modelId="{51FC9AFE-BB47-4D87-94BF-1566DD815B03}" type="presParOf" srcId="{BECADF53-7B48-4FD9-940C-938861C272AC}" destId="{2AD078ED-E40A-47A4-9FE7-DDBFC9BDE295}" srcOrd="0" destOrd="0" presId="urn:microsoft.com/office/officeart/2008/layout/VerticalCurvedList"/>
    <dgm:cxn modelId="{558181B2-2082-4386-A1C8-00D5AF72AF1F}" type="presParOf" srcId="{BECADF53-7B48-4FD9-940C-938861C272AC}" destId="{DB78FFF3-B4D9-4919-BA85-66F43BB0F0AF}" srcOrd="1" destOrd="0" presId="urn:microsoft.com/office/officeart/2008/layout/VerticalCurvedList"/>
    <dgm:cxn modelId="{32DF95E5-4C49-4954-91F9-2C3C607ABB85}" type="presParOf" srcId="{BECADF53-7B48-4FD9-940C-938861C272AC}" destId="{16E7B2CE-F865-458C-8D8D-DC470F5D252A}" srcOrd="2" destOrd="0" presId="urn:microsoft.com/office/officeart/2008/layout/VerticalCurvedList"/>
    <dgm:cxn modelId="{1551F575-0FD7-4FC7-9C60-99B69CD1D18F}" type="presParOf" srcId="{BECADF53-7B48-4FD9-940C-938861C272AC}" destId="{6DB02183-7649-4BD2-A522-2CA0E0B809D8}" srcOrd="3" destOrd="0" presId="urn:microsoft.com/office/officeart/2008/layout/VerticalCurvedList"/>
    <dgm:cxn modelId="{1E18AA73-268D-4B16-AA45-1F0506CC8514}" type="presParOf" srcId="{03B0C240-3FBE-46B4-8CCA-4471902CFE12}" destId="{AD5A2175-ACDD-4D07-81BE-BF8B9C36790E}" srcOrd="1" destOrd="0" presId="urn:microsoft.com/office/officeart/2008/layout/VerticalCurvedList"/>
    <dgm:cxn modelId="{9F7C83E6-A44D-4CF2-8E24-41524CBBD1F3}" type="presParOf" srcId="{03B0C240-3FBE-46B4-8CCA-4471902CFE12}" destId="{042A5410-9D8C-41B2-B214-E0D4C606D9BE}" srcOrd="2" destOrd="0" presId="urn:microsoft.com/office/officeart/2008/layout/VerticalCurvedList"/>
    <dgm:cxn modelId="{A40CDCD2-80C6-4636-98FD-B07D68059A03}" type="presParOf" srcId="{042A5410-9D8C-41B2-B214-E0D4C606D9BE}" destId="{6BEB2346-0461-401D-96DA-25169C4943F8}" srcOrd="0" destOrd="0" presId="urn:microsoft.com/office/officeart/2008/layout/VerticalCurvedList"/>
    <dgm:cxn modelId="{F76188A5-5571-415E-A13E-72141132A891}" type="presParOf" srcId="{03B0C240-3FBE-46B4-8CCA-4471902CFE12}" destId="{E37DF817-D094-47F5-B058-C24896A53F7A}" srcOrd="3" destOrd="0" presId="urn:microsoft.com/office/officeart/2008/layout/VerticalCurvedList"/>
    <dgm:cxn modelId="{41F6B384-4CAF-4268-A6AD-27C6D099597B}" type="presParOf" srcId="{03B0C240-3FBE-46B4-8CCA-4471902CFE12}" destId="{1000BE37-D9D1-4FC9-9696-E9BFF108F2A2}" srcOrd="4" destOrd="0" presId="urn:microsoft.com/office/officeart/2008/layout/VerticalCurvedList"/>
    <dgm:cxn modelId="{A3DC1F34-C349-4257-9F7A-7457CAE8623B}" type="presParOf" srcId="{1000BE37-D9D1-4FC9-9696-E9BFF108F2A2}" destId="{EF76CC2F-654E-43A7-B8F2-39CCFFD828FF}" srcOrd="0" destOrd="0" presId="urn:microsoft.com/office/officeart/2008/layout/VerticalCurvedList"/>
    <dgm:cxn modelId="{CFE30DC2-4792-40AD-B697-E63EA514193A}" type="presParOf" srcId="{03B0C240-3FBE-46B4-8CCA-4471902CFE12}" destId="{02440EE2-F818-4ABA-8C14-3251B0F0B0D0}" srcOrd="5" destOrd="0" presId="urn:microsoft.com/office/officeart/2008/layout/VerticalCurvedList"/>
    <dgm:cxn modelId="{DD7D3920-85D3-429A-949B-607B5CC1C2FA}" type="presParOf" srcId="{03B0C240-3FBE-46B4-8CCA-4471902CFE12}" destId="{0E502A36-6208-4C02-AC4C-70C2477313DC}" srcOrd="6" destOrd="0" presId="urn:microsoft.com/office/officeart/2008/layout/VerticalCurvedList"/>
    <dgm:cxn modelId="{2848B849-4522-40F5-8988-27D0A3AA1B7E}" type="presParOf" srcId="{0E502A36-6208-4C02-AC4C-70C2477313DC}" destId="{1F81B49B-ED1D-439C-B916-AD7CB7244E93}" srcOrd="0" destOrd="0" presId="urn:microsoft.com/office/officeart/2008/layout/VerticalCurvedList"/>
    <dgm:cxn modelId="{86956181-0AF4-4A7E-A85D-5A94C5291FA9}" type="presParOf" srcId="{03B0C240-3FBE-46B4-8CCA-4471902CFE12}" destId="{426FA440-1385-41FB-B521-3923125B8B3F}" srcOrd="7" destOrd="0" presId="urn:microsoft.com/office/officeart/2008/layout/VerticalCurvedList"/>
    <dgm:cxn modelId="{8E70999B-8B7F-47AC-830C-AA362BE5A658}" type="presParOf" srcId="{03B0C240-3FBE-46B4-8CCA-4471902CFE12}" destId="{2C53E434-6381-47B9-829A-FAE1323F2B94}" srcOrd="8" destOrd="0" presId="urn:microsoft.com/office/officeart/2008/layout/VerticalCurvedList"/>
    <dgm:cxn modelId="{61035CF8-01FA-451A-B91C-0D6FD08B7898}" type="presParOf" srcId="{2C53E434-6381-47B9-829A-FAE1323F2B94}" destId="{DF013955-D816-477B-B656-B922DA1C53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D1294-022C-475E-8973-5E7E8D9BE7A4}">
      <dsp:nvSpPr>
        <dsp:cNvPr id="0" name=""/>
        <dsp:cNvSpPr/>
      </dsp:nvSpPr>
      <dsp:spPr>
        <a:xfrm>
          <a:off x="617896" y="1966"/>
          <a:ext cx="5107856" cy="861100"/>
        </a:xfrm>
        <a:prstGeom prst="chevron">
          <a:avLst/>
        </a:prstGeom>
        <a:solidFill>
          <a:srgbClr val="00668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Friends</a:t>
          </a:r>
        </a:p>
      </dsp:txBody>
      <dsp:txXfrm>
        <a:off x="1048446" y="1966"/>
        <a:ext cx="4246756" cy="861100"/>
      </dsp:txXfrm>
    </dsp:sp>
    <dsp:sp modelId="{DDAAEC16-B756-4FE1-9EDD-316DA2E10461}">
      <dsp:nvSpPr>
        <dsp:cNvPr id="0" name=""/>
        <dsp:cNvSpPr/>
      </dsp:nvSpPr>
      <dsp:spPr>
        <a:xfrm>
          <a:off x="617896" y="983622"/>
          <a:ext cx="5107856" cy="861100"/>
        </a:xfrm>
        <a:prstGeom prst="chevron">
          <a:avLst/>
        </a:prstGeom>
        <a:solidFill>
          <a:srgbClr val="00668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SCAMchampions</a:t>
          </a:r>
        </a:p>
      </dsp:txBody>
      <dsp:txXfrm>
        <a:off x="1048446" y="983622"/>
        <a:ext cx="4246756" cy="861100"/>
      </dsp:txXfrm>
    </dsp:sp>
    <dsp:sp modelId="{730A0280-6071-4201-B7BF-D5F5D035B61F}">
      <dsp:nvSpPr>
        <dsp:cNvPr id="0" name=""/>
        <dsp:cNvSpPr/>
      </dsp:nvSpPr>
      <dsp:spPr>
        <a:xfrm>
          <a:off x="617896" y="1965277"/>
          <a:ext cx="5107856" cy="861100"/>
        </a:xfrm>
        <a:prstGeom prst="chevron">
          <a:avLst/>
        </a:prstGeom>
        <a:solidFill>
          <a:srgbClr val="00668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SCAMbassadors</a:t>
          </a:r>
        </a:p>
      </dsp:txBody>
      <dsp:txXfrm>
        <a:off x="1048446" y="1965277"/>
        <a:ext cx="4246756" cy="861100"/>
      </dsp:txXfrm>
    </dsp:sp>
    <dsp:sp modelId="{EEE13D4B-2F11-400C-95F1-E260911238FA}">
      <dsp:nvSpPr>
        <dsp:cNvPr id="0" name=""/>
        <dsp:cNvSpPr/>
      </dsp:nvSpPr>
      <dsp:spPr>
        <a:xfrm>
          <a:off x="617896" y="2946932"/>
          <a:ext cx="5107856" cy="861100"/>
        </a:xfrm>
        <a:prstGeom prst="chevron">
          <a:avLst/>
        </a:prstGeom>
        <a:solidFill>
          <a:srgbClr val="00668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</a:p>
      </dsp:txBody>
      <dsp:txXfrm>
        <a:off x="1048446" y="2946932"/>
        <a:ext cx="4246756" cy="86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8FFF3-B4D9-4919-BA85-66F43BB0F0AF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A2175-ACDD-4D07-81BE-BF8B9C36790E}">
      <dsp:nvSpPr>
        <dsp:cNvPr id="0" name=""/>
        <dsp:cNvSpPr/>
      </dsp:nvSpPr>
      <dsp:spPr>
        <a:xfrm>
          <a:off x="457309" y="241374"/>
          <a:ext cx="7987049" cy="621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Contact their bank straight away – they may be able to stop a payment or recover some money.</a:t>
          </a:r>
        </a:p>
      </dsp:txBody>
      <dsp:txXfrm>
        <a:off x="457309" y="241374"/>
        <a:ext cx="7987049" cy="621298"/>
      </dsp:txXfrm>
    </dsp:sp>
    <dsp:sp modelId="{6BEB2346-0461-401D-96DA-25169C4943F8}">
      <dsp:nvSpPr>
        <dsp:cNvPr id="0" name=""/>
        <dsp:cNvSpPr/>
      </dsp:nvSpPr>
      <dsp:spPr>
        <a:xfrm>
          <a:off x="37466" y="187540"/>
          <a:ext cx="776622" cy="776622"/>
        </a:xfrm>
        <a:prstGeom prst="ellipse">
          <a:avLst/>
        </a:prstGeom>
        <a:solidFill>
          <a:srgbClr val="00668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DF817-D094-47F5-B058-C24896A53F7A}">
      <dsp:nvSpPr>
        <dsp:cNvPr id="0" name=""/>
        <dsp:cNvSpPr/>
      </dsp:nvSpPr>
      <dsp:spPr>
        <a:xfrm>
          <a:off x="813513" y="1143002"/>
          <a:ext cx="7630845" cy="621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Talk – if you suspect that someone is a victim, you should try to talk to them. Take time to listen and don’t judge them.</a:t>
          </a:r>
        </a:p>
      </dsp:txBody>
      <dsp:txXfrm>
        <a:off x="813513" y="1143002"/>
        <a:ext cx="7630845" cy="621298"/>
      </dsp:txXfrm>
    </dsp:sp>
    <dsp:sp modelId="{EF76CC2F-654E-43A7-B8F2-39CCFFD828FF}">
      <dsp:nvSpPr>
        <dsp:cNvPr id="0" name=""/>
        <dsp:cNvSpPr/>
      </dsp:nvSpPr>
      <dsp:spPr>
        <a:xfrm>
          <a:off x="425202" y="1066800"/>
          <a:ext cx="776622" cy="776622"/>
        </a:xfrm>
        <a:prstGeom prst="ellipse">
          <a:avLst/>
        </a:prstGeom>
        <a:solidFill>
          <a:srgbClr val="E734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0EE2-F818-4ABA-8C14-3251B0F0B0D0}">
      <dsp:nvSpPr>
        <dsp:cNvPr id="0" name=""/>
        <dsp:cNvSpPr/>
      </dsp:nvSpPr>
      <dsp:spPr>
        <a:xfrm>
          <a:off x="813513" y="2174705"/>
          <a:ext cx="7630845" cy="621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Report – if you become aware or suspect a scam, you can report your concern to Action Fraud.</a:t>
          </a:r>
        </a:p>
      </dsp:txBody>
      <dsp:txXfrm>
        <a:off x="813513" y="2174705"/>
        <a:ext cx="7630845" cy="621298"/>
      </dsp:txXfrm>
    </dsp:sp>
    <dsp:sp modelId="{1F81B49B-ED1D-439C-B916-AD7CB7244E93}">
      <dsp:nvSpPr>
        <dsp:cNvPr id="0" name=""/>
        <dsp:cNvSpPr/>
      </dsp:nvSpPr>
      <dsp:spPr>
        <a:xfrm>
          <a:off x="425202" y="2057396"/>
          <a:ext cx="776622" cy="776622"/>
        </a:xfrm>
        <a:prstGeom prst="ellipse">
          <a:avLst/>
        </a:prstGeom>
        <a:solidFill>
          <a:srgbClr val="00668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FA440-1385-41FB-B521-3923125B8B3F}">
      <dsp:nvSpPr>
        <dsp:cNvPr id="0" name=""/>
        <dsp:cNvSpPr/>
      </dsp:nvSpPr>
      <dsp:spPr>
        <a:xfrm>
          <a:off x="457309" y="3106814"/>
          <a:ext cx="7987049" cy="621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55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Seek further help – you can get further help and advice from the Citizens Advice Consumer Helpline.</a:t>
          </a:r>
        </a:p>
      </dsp:txBody>
      <dsp:txXfrm>
        <a:off x="457309" y="3106814"/>
        <a:ext cx="7987049" cy="621298"/>
      </dsp:txXfrm>
    </dsp:sp>
    <dsp:sp modelId="{DF013955-D816-477B-B656-B922DA1C53C1}">
      <dsp:nvSpPr>
        <dsp:cNvPr id="0" name=""/>
        <dsp:cNvSpPr/>
      </dsp:nvSpPr>
      <dsp:spPr>
        <a:xfrm>
          <a:off x="117148" y="2971798"/>
          <a:ext cx="776622" cy="776622"/>
        </a:xfrm>
        <a:prstGeom prst="ellipse">
          <a:avLst/>
        </a:prstGeom>
        <a:solidFill>
          <a:srgbClr val="E734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8FFF3-B4D9-4919-BA85-66F43BB0F0AF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A2175-ACDD-4D07-81BE-BF8B9C36790E}">
      <dsp:nvSpPr>
        <dsp:cNvPr id="0" name=""/>
        <dsp:cNvSpPr/>
      </dsp:nvSpPr>
      <dsp:spPr>
        <a:xfrm>
          <a:off x="465767" y="245928"/>
          <a:ext cx="4888443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Protect from scam and nuisance calls</a:t>
          </a:r>
        </a:p>
      </dsp:txBody>
      <dsp:txXfrm>
        <a:off x="465767" y="245928"/>
        <a:ext cx="4888443" cy="633020"/>
      </dsp:txXfrm>
    </dsp:sp>
    <dsp:sp modelId="{6BEB2346-0461-401D-96DA-25169C4943F8}">
      <dsp:nvSpPr>
        <dsp:cNvPr id="0" name=""/>
        <dsp:cNvSpPr/>
      </dsp:nvSpPr>
      <dsp:spPr>
        <a:xfrm>
          <a:off x="76198" y="152401"/>
          <a:ext cx="791276" cy="791276"/>
        </a:xfrm>
        <a:prstGeom prst="ellipse">
          <a:avLst/>
        </a:prstGeom>
        <a:solidFill>
          <a:srgbClr val="00668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DF817-D094-47F5-B058-C24896A53F7A}">
      <dsp:nvSpPr>
        <dsp:cNvPr id="0" name=""/>
        <dsp:cNvSpPr/>
      </dsp:nvSpPr>
      <dsp:spPr>
        <a:xfrm>
          <a:off x="828693" y="1164568"/>
          <a:ext cx="4525518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Allow trusted callers to get through</a:t>
          </a:r>
        </a:p>
      </dsp:txBody>
      <dsp:txXfrm>
        <a:off x="828693" y="1164568"/>
        <a:ext cx="4525518" cy="633020"/>
      </dsp:txXfrm>
    </dsp:sp>
    <dsp:sp modelId="{EF76CC2F-654E-43A7-B8F2-39CCFFD828FF}">
      <dsp:nvSpPr>
        <dsp:cNvPr id="0" name=""/>
        <dsp:cNvSpPr/>
      </dsp:nvSpPr>
      <dsp:spPr>
        <a:xfrm>
          <a:off x="433055" y="1086928"/>
          <a:ext cx="791276" cy="791276"/>
        </a:xfrm>
        <a:prstGeom prst="ellipse">
          <a:avLst/>
        </a:prstGeom>
        <a:solidFill>
          <a:srgbClr val="E734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0EE2-F818-4ABA-8C14-3251B0F0B0D0}">
      <dsp:nvSpPr>
        <dsp:cNvPr id="0" name=""/>
        <dsp:cNvSpPr/>
      </dsp:nvSpPr>
      <dsp:spPr>
        <a:xfrm>
          <a:off x="828693" y="2215737"/>
          <a:ext cx="4525518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shows that simply being in receipt of these calls can have a negative effect on wellbeing</a:t>
          </a:r>
        </a:p>
      </dsp:txBody>
      <dsp:txXfrm>
        <a:off x="828693" y="2215737"/>
        <a:ext cx="4525518" cy="633020"/>
      </dsp:txXfrm>
    </dsp:sp>
    <dsp:sp modelId="{1F81B49B-ED1D-439C-B916-AD7CB7244E93}">
      <dsp:nvSpPr>
        <dsp:cNvPr id="0" name=""/>
        <dsp:cNvSpPr/>
      </dsp:nvSpPr>
      <dsp:spPr>
        <a:xfrm>
          <a:off x="433055" y="2096215"/>
          <a:ext cx="791276" cy="791276"/>
        </a:xfrm>
        <a:prstGeom prst="ellipse">
          <a:avLst/>
        </a:prstGeom>
        <a:solidFill>
          <a:srgbClr val="00668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FA440-1385-41FB-B521-3923125B8B3F}">
      <dsp:nvSpPr>
        <dsp:cNvPr id="0" name=""/>
        <dsp:cNvSpPr/>
      </dsp:nvSpPr>
      <dsp:spPr>
        <a:xfrm>
          <a:off x="465767" y="3165433"/>
          <a:ext cx="4888443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There are a variety of products available to suit individual needs</a:t>
          </a:r>
        </a:p>
      </dsp:txBody>
      <dsp:txXfrm>
        <a:off x="465767" y="3165433"/>
        <a:ext cx="4888443" cy="633020"/>
      </dsp:txXfrm>
    </dsp:sp>
    <dsp:sp modelId="{DF013955-D816-477B-B656-B922DA1C53C1}">
      <dsp:nvSpPr>
        <dsp:cNvPr id="0" name=""/>
        <dsp:cNvSpPr/>
      </dsp:nvSpPr>
      <dsp:spPr>
        <a:xfrm>
          <a:off x="119188" y="3027870"/>
          <a:ext cx="791276" cy="791276"/>
        </a:xfrm>
        <a:prstGeom prst="ellipse">
          <a:avLst/>
        </a:prstGeom>
        <a:solidFill>
          <a:srgbClr val="E734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8FFF3-B4D9-4919-BA85-66F43BB0F0AF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A2175-ACDD-4D07-81BE-BF8B9C36790E}">
      <dsp:nvSpPr>
        <dsp:cNvPr id="0" name=""/>
        <dsp:cNvSpPr/>
      </dsp:nvSpPr>
      <dsp:spPr>
        <a:xfrm>
          <a:off x="465767" y="245928"/>
          <a:ext cx="4812243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Scam Marshals send in their scam mail to the investigations team (Freepost)</a:t>
          </a:r>
        </a:p>
      </dsp:txBody>
      <dsp:txXfrm>
        <a:off x="465767" y="245928"/>
        <a:ext cx="4812243" cy="633020"/>
      </dsp:txXfrm>
    </dsp:sp>
    <dsp:sp modelId="{6BEB2346-0461-401D-96DA-25169C4943F8}">
      <dsp:nvSpPr>
        <dsp:cNvPr id="0" name=""/>
        <dsp:cNvSpPr/>
      </dsp:nvSpPr>
      <dsp:spPr>
        <a:xfrm>
          <a:off x="38003" y="191078"/>
          <a:ext cx="791276" cy="791276"/>
        </a:xfrm>
        <a:prstGeom prst="ellipse">
          <a:avLst/>
        </a:prstGeom>
        <a:solidFill>
          <a:srgbClr val="00668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DF817-D094-47F5-B058-C24896A53F7A}">
      <dsp:nvSpPr>
        <dsp:cNvPr id="0" name=""/>
        <dsp:cNvSpPr/>
      </dsp:nvSpPr>
      <dsp:spPr>
        <a:xfrm>
          <a:off x="828693" y="1164568"/>
          <a:ext cx="4449318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They can talk to family and friends about the good work they do to help raise awareness</a:t>
          </a:r>
        </a:p>
      </dsp:txBody>
      <dsp:txXfrm>
        <a:off x="828693" y="1164568"/>
        <a:ext cx="4449318" cy="633020"/>
      </dsp:txXfrm>
    </dsp:sp>
    <dsp:sp modelId="{EF76CC2F-654E-43A7-B8F2-39CCFFD828FF}">
      <dsp:nvSpPr>
        <dsp:cNvPr id="0" name=""/>
        <dsp:cNvSpPr/>
      </dsp:nvSpPr>
      <dsp:spPr>
        <a:xfrm>
          <a:off x="433055" y="1086928"/>
          <a:ext cx="791276" cy="791276"/>
        </a:xfrm>
        <a:prstGeom prst="ellipse">
          <a:avLst/>
        </a:prstGeom>
        <a:solidFill>
          <a:srgbClr val="E734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0EE2-F818-4ABA-8C14-3251B0F0B0D0}">
      <dsp:nvSpPr>
        <dsp:cNvPr id="0" name=""/>
        <dsp:cNvSpPr/>
      </dsp:nvSpPr>
      <dsp:spPr>
        <a:xfrm>
          <a:off x="828693" y="2215737"/>
          <a:ext cx="4449318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investigators use their mail to help disrupt and prosecute the criminals</a:t>
          </a:r>
        </a:p>
      </dsp:txBody>
      <dsp:txXfrm>
        <a:off x="828693" y="2215737"/>
        <a:ext cx="4449318" cy="633020"/>
      </dsp:txXfrm>
    </dsp:sp>
    <dsp:sp modelId="{1F81B49B-ED1D-439C-B916-AD7CB7244E93}">
      <dsp:nvSpPr>
        <dsp:cNvPr id="0" name=""/>
        <dsp:cNvSpPr/>
      </dsp:nvSpPr>
      <dsp:spPr>
        <a:xfrm>
          <a:off x="433055" y="2096215"/>
          <a:ext cx="791276" cy="791276"/>
        </a:xfrm>
        <a:prstGeom prst="ellipse">
          <a:avLst/>
        </a:prstGeom>
        <a:solidFill>
          <a:srgbClr val="00668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FA440-1385-41FB-B521-3923125B8B3F}">
      <dsp:nvSpPr>
        <dsp:cNvPr id="0" name=""/>
        <dsp:cNvSpPr/>
      </dsp:nvSpPr>
      <dsp:spPr>
        <a:xfrm>
          <a:off x="465767" y="3165433"/>
          <a:ext cx="4812243" cy="6330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246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They help to take a stand against scams – sign up today if you think you can help</a:t>
          </a:r>
        </a:p>
      </dsp:txBody>
      <dsp:txXfrm>
        <a:off x="465767" y="3165433"/>
        <a:ext cx="4812243" cy="633020"/>
      </dsp:txXfrm>
    </dsp:sp>
    <dsp:sp modelId="{DF013955-D816-477B-B656-B922DA1C53C1}">
      <dsp:nvSpPr>
        <dsp:cNvPr id="0" name=""/>
        <dsp:cNvSpPr/>
      </dsp:nvSpPr>
      <dsp:spPr>
        <a:xfrm>
          <a:off x="119188" y="3027870"/>
          <a:ext cx="791276" cy="791276"/>
        </a:xfrm>
        <a:prstGeom prst="ellipse">
          <a:avLst/>
        </a:prstGeom>
        <a:solidFill>
          <a:srgbClr val="E7343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C61C-E02D-4A3C-AF0E-6BF6AE2995EB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006BA-FF05-4C0A-827B-45C9FF482F9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93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F258A-13F6-490A-847A-97B8D49B1DD2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88AD0-87F1-4A9F-933A-94A6A7DFB4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58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06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6AC8B-CA29-42E0-BB0E-8182CD42DF4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840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0EA43-7A08-442A-A579-1AEEB887CC2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6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DC6CB3-9F9B-417F-BC5D-1E92C1F0355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11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6AC8B-CA29-42E0-BB0E-8182CD42DF4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3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D6C29-1CC4-4AB7-B18F-E5E1FF876A6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117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0D30B-A3CF-412C-8BEB-47CB2BBD7D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4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45584-1320-42BE-BA66-8F56A66CB92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2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7A4BD-411A-4EF0-B368-519684E6886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07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C097-1612-4D45-83AE-5200F8BDFB0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2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AD1F2-8D87-4BF7-AC80-D319B78DFD0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29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75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2BDD-5083-4C05-BC43-714096EDE89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17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47D7-4AD7-4366-8298-468F4E28196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79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845E4-0770-4F64-BBF6-75F8E954CBA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837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96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96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88AD0-87F1-4A9F-933A-94A6A7DFB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863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96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226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96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71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57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696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88AD0-87F1-4A9F-933A-94A6A7DFB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41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410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85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88AD0-87F1-4A9F-933A-94A6A7DFB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88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279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59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59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88AD0-87F1-4A9F-933A-94A6A7DFB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037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88AD0-87F1-4A9F-933A-94A6A7DFB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88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20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88AD0-87F1-4A9F-933A-94A6A7DFB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03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88AD0-87F1-4A9F-933A-94A6A7DFB42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9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E2739-48E9-4A7E-9420-A8D6114DE27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12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A2D14-404D-4B21-BD3C-F6147D777C4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7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A2D14-404D-4B21-BD3C-F6147D777C4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3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F86C0-ED73-4792-8140-7D47FFA2CF7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91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0F09-EDC9-4B1A-A029-AA60634E5C41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AE8-4436-4334-9A88-B511E18A27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alt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ScamAware</a:t>
            </a:r>
            <a:endParaRPr lang="en-GB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7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94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65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1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016B-F03F-461C-AE19-C7B5534D07A2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72431"/>
      </p:ext>
    </p:extLst>
  </p:cSld>
  <p:clrMapOvr>
    <a:masterClrMapping/>
  </p:clrMapOvr>
  <p:transition advClick="0" advTm="11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4BC0-C0B6-4EA0-B47F-388BDAE1572A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69943"/>
      </p:ext>
    </p:extLst>
  </p:cSld>
  <p:clrMapOvr>
    <a:masterClrMapping/>
  </p:clrMapOvr>
  <p:transition advClick="0" advTm="11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F70E-3A8D-42F9-93F5-4DDC3E8E6197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42998"/>
      </p:ext>
    </p:extLst>
  </p:cSld>
  <p:clrMapOvr>
    <a:masterClrMapping/>
  </p:clrMapOvr>
  <p:transition advClick="0" advTm="11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BEBC-D2A4-4364-ABDA-A6C72B5357A9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9074"/>
      </p:ext>
    </p:extLst>
  </p:cSld>
  <p:clrMapOvr>
    <a:masterClrMapping/>
  </p:clrMapOvr>
  <p:transition advClick="0" advTm="11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8398-40B6-4A11-85D3-92F47510FB32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7397"/>
      </p:ext>
    </p:extLst>
  </p:cSld>
  <p:clrMapOvr>
    <a:masterClrMapping/>
  </p:clrMapOvr>
  <p:transition advClick="0" advTm="11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FC75-2DEC-412F-A6CD-EDE4956E01CB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36262"/>
      </p:ext>
    </p:extLst>
  </p:cSld>
  <p:clrMapOvr>
    <a:masterClrMapping/>
  </p:clrMapOvr>
  <p:transition advClick="0" advTm="11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44D-29A3-40BA-A0B2-8FF55D73AC7F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92684"/>
      </p:ext>
    </p:extLst>
  </p:cSld>
  <p:clrMapOvr>
    <a:masterClrMapping/>
  </p:clrMapOvr>
  <p:transition advClick="0" advTm="1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4" y="274638"/>
            <a:ext cx="83850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alt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ScamAware</a:t>
            </a:r>
            <a:endParaRPr lang="en-GB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8750-F35A-4C1A-B0D5-EEE90B1E743E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2892"/>
      </p:ext>
    </p:extLst>
  </p:cSld>
  <p:clrMapOvr>
    <a:masterClrMapping/>
  </p:clrMapOvr>
  <p:transition advClick="0" advTm="11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FFFFFF"/>
                </a:solidFill>
              </a:rPr>
              <a:t>Name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1864-0F66-43A7-B79B-C6A2FA3D4C7A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76843"/>
      </p:ext>
    </p:extLst>
  </p:cSld>
  <p:clrMapOvr>
    <a:masterClrMapping/>
  </p:clrMapOvr>
  <p:transition advClick="0" advTm="11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13D3-D8C0-4746-BB2E-E6849EB753A9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86653"/>
      </p:ext>
    </p:extLst>
  </p:cSld>
  <p:clrMapOvr>
    <a:masterClrMapping/>
  </p:clrMapOvr>
  <p:transition advClick="0" advTm="11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9269-AA30-4C87-ACF7-BED140358840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46784"/>
      </p:ext>
    </p:extLst>
  </p:cSld>
  <p:clrMapOvr>
    <a:masterClrMapping/>
  </p:clrMapOvr>
  <p:transition advClick="0" advTm="11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0F09-EDC9-4B1A-A029-AA60634E5C41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AE8-4436-4334-9A88-B511E18A27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</p:spTree>
    <p:extLst>
      <p:ext uri="{BB962C8B-B14F-4D97-AF65-F5344CB8AC3E}">
        <p14:creationId xmlns:p14="http://schemas.microsoft.com/office/powerpoint/2010/main" val="3335343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4" y="274638"/>
            <a:ext cx="83850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</p:spTree>
    <p:extLst>
      <p:ext uri="{BB962C8B-B14F-4D97-AF65-F5344CB8AC3E}">
        <p14:creationId xmlns:p14="http://schemas.microsoft.com/office/powerpoint/2010/main" val="2520922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3"/>
            <a:ext cx="8458200" cy="4797721"/>
          </a:xfrm>
        </p:spPr>
        <p:txBody>
          <a:bodyPr/>
          <a:lstStyle>
            <a:lvl1pPr marL="0" indent="0">
              <a:buNone/>
              <a:defRPr sz="3200" b="1"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" y="14173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4173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4" y="274638"/>
            <a:ext cx="86136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5867401"/>
            <a:ext cx="1575279" cy="7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W:\Scams Team\Scams Team Documents\Logo\NST logo 15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804850"/>
            <a:ext cx="1260144" cy="8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</p:spTree>
    <p:extLst>
      <p:ext uri="{BB962C8B-B14F-4D97-AF65-F5344CB8AC3E}">
        <p14:creationId xmlns:p14="http://schemas.microsoft.com/office/powerpoint/2010/main" val="2641881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</p:spTree>
    <p:extLst>
      <p:ext uri="{BB962C8B-B14F-4D97-AF65-F5344CB8AC3E}">
        <p14:creationId xmlns:p14="http://schemas.microsoft.com/office/powerpoint/2010/main" val="4210745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20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15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alt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ScamAware</a:t>
            </a:r>
            <a:endParaRPr lang="en-GB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4" y="1701294"/>
            <a:ext cx="8458200" cy="4800599"/>
          </a:xfrm>
        </p:spPr>
        <p:txBody>
          <a:bodyPr/>
          <a:lstStyle>
            <a:lvl1pPr marL="0" indent="0">
              <a:buNone/>
              <a:defRPr sz="3200" b="1"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" y="14173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4173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4" y="274638"/>
            <a:ext cx="86136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5867401"/>
            <a:ext cx="1575279" cy="7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W:\Scams Team\Scams Team Documents\Logo\NST logo 15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804850"/>
            <a:ext cx="1260144" cy="8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</p:spTree>
    <p:extLst>
      <p:ext uri="{BB962C8B-B14F-4D97-AF65-F5344CB8AC3E}">
        <p14:creationId xmlns:p14="http://schemas.microsoft.com/office/powerpoint/2010/main" val="3681461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41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14173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4173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7954" y="274638"/>
            <a:ext cx="86136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81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0F09-EDC9-4B1A-A029-AA60634E5C41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AE8-4436-4334-9A88-B511E18A2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288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273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189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91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0F09-EDC9-4B1A-A029-AA60634E5C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AE8-4436-4334-9A88-B511E18A2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</p:spTree>
    <p:extLst>
      <p:ext uri="{BB962C8B-B14F-4D97-AF65-F5344CB8AC3E}">
        <p14:creationId xmlns:p14="http://schemas.microsoft.com/office/powerpoint/2010/main" val="361851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4" y="274638"/>
            <a:ext cx="83850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</p:spTree>
    <p:extLst>
      <p:ext uri="{BB962C8B-B14F-4D97-AF65-F5344CB8AC3E}">
        <p14:creationId xmlns:p14="http://schemas.microsoft.com/office/powerpoint/2010/main" val="575525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72366"/>
            <a:ext cx="8458200" cy="4800599"/>
          </a:xfrm>
        </p:spPr>
        <p:txBody>
          <a:bodyPr/>
          <a:lstStyle>
            <a:lvl1pPr marL="0" indent="0">
              <a:buNone/>
              <a:defRPr sz="3200" b="1"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81000" y="14173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4173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4" y="274638"/>
            <a:ext cx="86136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5867401"/>
            <a:ext cx="1575279" cy="7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W:\Scams Team\Scams Team Documents\Logo\NST logo 15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804850"/>
            <a:ext cx="1260144" cy="8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</p:spTree>
    <p:extLst>
      <p:ext uri="{BB962C8B-B14F-4D97-AF65-F5344CB8AC3E}">
        <p14:creationId xmlns:p14="http://schemas.microsoft.com/office/powerpoint/2010/main" val="2266619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#ScamAware</a:t>
            </a:r>
          </a:p>
        </p:txBody>
      </p:sp>
    </p:spTree>
    <p:extLst>
      <p:ext uri="{BB962C8B-B14F-4D97-AF65-F5344CB8AC3E}">
        <p14:creationId xmlns:p14="http://schemas.microsoft.com/office/powerpoint/2010/main" val="27701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81000" y="55321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52400" y="55321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0" y="619851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</p:txBody>
      </p:sp>
      <p:sp>
        <p:nvSpPr>
          <p:cNvPr id="16" name="TextBox 13"/>
          <p:cNvSpPr txBox="1">
            <a:spLocks noChangeArrowheads="1"/>
          </p:cNvSpPr>
          <p:nvPr userDrawn="1"/>
        </p:nvSpPr>
        <p:spPr bwMode="auto">
          <a:xfrm>
            <a:off x="0" y="5843787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alt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ScamAware</a:t>
            </a:r>
            <a:endParaRPr lang="en-GB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1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14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79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4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81000" y="14173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52400" y="14173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7954" y="274638"/>
            <a:ext cx="86136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430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0F09-EDC9-4B1A-A029-AA60634E5C4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AE8-4436-4334-9A88-B511E18A2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36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84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73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16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385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D44E-46A8-4463-9522-FC6E76A800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2F56-3541-4F9B-8F33-F300398BE48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8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88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1417320"/>
            <a:ext cx="8627400" cy="182880"/>
          </a:xfrm>
          <a:prstGeom prst="rect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417320"/>
            <a:ext cx="2895600" cy="182880"/>
          </a:xfrm>
          <a:prstGeom prst="rect">
            <a:avLst/>
          </a:prstGeom>
          <a:solidFill>
            <a:srgbClr val="006680"/>
          </a:solidFill>
          <a:ln>
            <a:solidFill>
              <a:srgbClr val="006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43434"/>
            <a:ext cx="8856000" cy="655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7954" y="274638"/>
            <a:ext cx="8613647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09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0F09-EDC9-4B1A-A029-AA60634E5C41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8AE8-4436-4334-9A88-B511E18A2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05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3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65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244AE-0A47-43AE-9F4B-761F6CBA2550}" type="slidenum">
              <a:rPr lang="en-GB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90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077B-3332-4948-A77B-4DBC00388F39}" type="datetimeFigureOut">
              <a:rPr lang="en-GB" smtClean="0"/>
              <a:pPr/>
              <a:t>02/07/2024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D5F9-D9BD-45F6-8102-8FE92ED275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6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077B-3332-4948-A77B-4DBC00388F3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D5F9-D9BD-45F6-8102-8FE92ED275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4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D44E-46A8-4463-9522-FC6E76A800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2F56-3541-4F9B-8F33-F300398BE4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takefive-stopfraud.org.uk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hyperlink" Target="http://www.bensound.com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red and blue text on a white background. The Friends Against scams log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44" y="533402"/>
            <a:ext cx="8607081" cy="456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4F2C1-FE29-70EC-88FC-5287776D3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066680"/>
                </a:solidFill>
              </a:rPr>
              <a:t>Friends Against</a:t>
            </a:r>
            <a:r>
              <a:rPr lang="en-GB" baseline="0" dirty="0">
                <a:solidFill>
                  <a:srgbClr val="066680"/>
                </a:solidFill>
              </a:rPr>
              <a:t> Scams </a:t>
            </a:r>
            <a:endParaRPr lang="en-GB" dirty="0">
              <a:solidFill>
                <a:srgbClr val="066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9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" y="457200"/>
            <a:ext cx="9000000" cy="1440000"/>
          </a:xfrm>
        </p:spPr>
        <p:txBody>
          <a:bodyPr/>
          <a:lstStyle/>
          <a:p>
            <a:pPr eaLnBrk="1" hangingPunct="1"/>
            <a:r>
              <a:rPr lang="en-GB" altLang="en-US" sz="8500" b="1" dirty="0">
                <a:solidFill>
                  <a:srgbClr val="FFFF00"/>
                </a:solidFill>
              </a:rPr>
              <a:t>Loneliness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0480" y="1844635"/>
            <a:ext cx="9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5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Vulnerability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" y="3232070"/>
            <a:ext cx="900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5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Isolation</a:t>
            </a:r>
            <a:endParaRPr kumimoji="0" lang="en-GB" sz="8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" y="4619505"/>
            <a:ext cx="9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9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360" y="5937201"/>
            <a:ext cx="308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and…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9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143000"/>
          </a:xfrm>
        </p:spPr>
        <p:txBody>
          <a:bodyPr/>
          <a:lstStyle/>
          <a:p>
            <a:pPr marL="0" indent="0"/>
            <a:r>
              <a:rPr lang="en-GB" altLang="en-US" sz="5400" b="1" dirty="0">
                <a:solidFill>
                  <a:srgbClr val="FFFF00"/>
                </a:solidFill>
              </a:rPr>
              <a:t>The fact that people don’t REPORT that they have been scammed</a:t>
            </a:r>
            <a:br>
              <a:rPr lang="en-GB" altLang="en-US" sz="5400" b="1" dirty="0">
                <a:solidFill>
                  <a:srgbClr val="FFFF00"/>
                </a:solidFill>
              </a:rPr>
            </a:br>
            <a:br>
              <a:rPr lang="en-GB" altLang="en-US" sz="5400" b="1" dirty="0">
                <a:solidFill>
                  <a:srgbClr val="FFFF00"/>
                </a:solidFill>
              </a:rPr>
            </a:br>
            <a:r>
              <a:rPr lang="en-GB" altLang="en-US" sz="5400" b="1" dirty="0">
                <a:solidFill>
                  <a:srgbClr val="FFFF00"/>
                </a:solidFill>
              </a:rPr>
              <a:t>ONLY 5% of these </a:t>
            </a:r>
            <a:br>
              <a:rPr lang="en-GB" altLang="en-US" sz="5400" b="1" dirty="0">
                <a:solidFill>
                  <a:srgbClr val="FFFF00"/>
                </a:solidFill>
              </a:rPr>
            </a:br>
            <a:r>
              <a:rPr lang="en-GB" altLang="en-US" sz="5400" b="1" dirty="0">
                <a:solidFill>
                  <a:srgbClr val="FFFF00"/>
                </a:solidFill>
              </a:rPr>
              <a:t>CRIMES are reported</a:t>
            </a:r>
            <a:br>
              <a:rPr lang="en-GB" altLang="en-US" sz="5400" b="1" dirty="0">
                <a:solidFill>
                  <a:srgbClr val="FFFF00"/>
                </a:solidFill>
              </a:rPr>
            </a:br>
            <a:br>
              <a:rPr lang="en-GB" altLang="en-US" sz="5400" b="1" dirty="0">
                <a:solidFill>
                  <a:srgbClr val="FFFF00"/>
                </a:solidFill>
              </a:rPr>
            </a:br>
            <a:endParaRPr lang="en-GB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825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9144000" cy="1143000"/>
          </a:xfrm>
        </p:spPr>
        <p:txBody>
          <a:bodyPr/>
          <a:lstStyle/>
          <a:p>
            <a:r>
              <a:rPr lang="en-GB" altLang="ja-JP" sz="5400" b="1" dirty="0">
                <a:solidFill>
                  <a:srgbClr val="FFFF00"/>
                </a:solidFill>
                <a:ea typeface="ＭＳ Ｐゴシック" charset="-128"/>
              </a:rPr>
              <a:t>The average age of a scam victim is 75, showing that criminals tend to prey on older and often more vulnerable members of society.</a:t>
            </a:r>
            <a:br>
              <a:rPr lang="en-GB" altLang="en-US" sz="5400" b="1" dirty="0">
                <a:solidFill>
                  <a:srgbClr val="FFFF00"/>
                </a:solidFill>
              </a:rPr>
            </a:br>
            <a:br>
              <a:rPr lang="en-GB" altLang="en-US" sz="5400" b="1" dirty="0">
                <a:solidFill>
                  <a:srgbClr val="FFFF00"/>
                </a:solidFill>
              </a:rPr>
            </a:br>
            <a:endParaRPr lang="en-GB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823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981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GB" sz="4400" b="1" dirty="0">
                <a:solidFill>
                  <a:srgbClr val="FFFF00"/>
                </a:solidFill>
                <a:ea typeface="ＭＳ Ｐゴシック" charset="-128"/>
              </a:rPr>
              <a:t>Criminals are experts at what they do and no one should be ashamed of falling victim.</a:t>
            </a:r>
          </a:p>
          <a:p>
            <a:pPr marL="0" lvl="0" indent="0" algn="ctr">
              <a:buNone/>
            </a:pPr>
            <a:endParaRPr lang="en-GB" sz="4800" b="1" dirty="0">
              <a:solidFill>
                <a:srgbClr val="FFFF00"/>
              </a:solidFill>
              <a:ea typeface="ＭＳ Ｐゴシック" charset="-128"/>
            </a:endParaRPr>
          </a:p>
          <a:p>
            <a:pPr marL="0" indent="0" algn="ctr">
              <a:buNone/>
            </a:pPr>
            <a:endParaRPr lang="en-GB" sz="2000" b="1" dirty="0">
              <a:solidFill>
                <a:srgbClr val="FFFF00"/>
              </a:solidFill>
              <a:ea typeface="ＭＳ Ｐゴシック" charset="-128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2031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Anyone can be a scam victim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916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11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>
                <a:solidFill>
                  <a:srgbClr val="FFFF00"/>
                </a:solidFill>
              </a:rPr>
              <a:t>Once a victim has responded to a scam…</a:t>
            </a:r>
          </a:p>
        </p:txBody>
      </p:sp>
    </p:spTree>
    <p:extLst>
      <p:ext uri="{BB962C8B-B14F-4D97-AF65-F5344CB8AC3E}">
        <p14:creationId xmlns:p14="http://schemas.microsoft.com/office/powerpoint/2010/main" val="42236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62263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>
                <a:solidFill>
                  <a:srgbClr val="FFFF00"/>
                </a:solidFill>
              </a:rPr>
              <a:t>…their personal details are repeatedly shared and sold on…</a:t>
            </a:r>
          </a:p>
        </p:txBody>
      </p:sp>
    </p:spTree>
    <p:extLst>
      <p:ext uri="{BB962C8B-B14F-4D97-AF65-F5344CB8AC3E}">
        <p14:creationId xmlns:p14="http://schemas.microsoft.com/office/powerpoint/2010/main" val="27304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250">
        <p:fade/>
      </p:transition>
    </mc:Choice>
    <mc:Fallback xmlns="">
      <p:transition spd="med" advClick="0" advTm="5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>
                <a:solidFill>
                  <a:srgbClr val="FFFF00"/>
                </a:solidFill>
              </a:rPr>
              <a:t>…and criminals will use this information to relentlessly target them.</a:t>
            </a:r>
          </a:p>
        </p:txBody>
      </p:sp>
    </p:spTree>
    <p:extLst>
      <p:ext uri="{BB962C8B-B14F-4D97-AF65-F5344CB8AC3E}">
        <p14:creationId xmlns:p14="http://schemas.microsoft.com/office/powerpoint/2010/main" val="1859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6" y="2895600"/>
            <a:ext cx="864235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>
                <a:solidFill>
                  <a:srgbClr val="FFFF00"/>
                </a:solidFill>
              </a:rPr>
              <a:t>Scam victims                SUFFER IN </a:t>
            </a:r>
            <a:br>
              <a:rPr lang="en-GB" altLang="en-US" sz="6600" b="1" dirty="0">
                <a:solidFill>
                  <a:srgbClr val="FFFF00"/>
                </a:solidFill>
              </a:rPr>
            </a:br>
            <a:r>
              <a:rPr lang="en-GB" altLang="en-US" sz="6600" b="1" dirty="0">
                <a:solidFill>
                  <a:srgbClr val="FFFF00"/>
                </a:solidFill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23769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">
        <p:fade/>
      </p:transition>
    </mc:Choice>
    <mc:Fallback xmlns="">
      <p:transition spd="med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>
                <a:solidFill>
                  <a:srgbClr val="FFFF00"/>
                </a:solidFill>
              </a:rPr>
              <a:t>Victims are often lonely and the criminal is the only ‘friend’ they have.</a:t>
            </a:r>
          </a:p>
        </p:txBody>
      </p:sp>
    </p:spTree>
    <p:extLst>
      <p:ext uri="{BB962C8B-B14F-4D97-AF65-F5344CB8AC3E}">
        <p14:creationId xmlns:p14="http://schemas.microsoft.com/office/powerpoint/2010/main" val="18819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500">
        <p:fade/>
      </p:transition>
    </mc:Choice>
    <mc:Fallback xmlns="">
      <p:transition spd="med" advClick="0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2738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>
                <a:solidFill>
                  <a:srgbClr val="FFFF00"/>
                </a:solidFill>
              </a:rPr>
              <a:t>Leading to situations like these…</a:t>
            </a:r>
          </a:p>
        </p:txBody>
      </p:sp>
    </p:spTree>
    <p:extLst>
      <p:ext uri="{BB962C8B-B14F-4D97-AF65-F5344CB8AC3E}">
        <p14:creationId xmlns:p14="http://schemas.microsoft.com/office/powerpoint/2010/main" val="29656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">
        <p:fade/>
      </p:transition>
    </mc:Choice>
    <mc:Fallback xmlns="">
      <p:transition spd="med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04" y="579438"/>
            <a:ext cx="8786641" cy="86836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National Trading Standards Scams Team</a:t>
            </a:r>
            <a:b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lack writing on white background. The National trading Standards scams Team logo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1630" y="1905000"/>
            <a:ext cx="5287370" cy="35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1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ritten letter detailing why a scam victim is unable to send any more monet to the criminal.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32" y="762000"/>
            <a:ext cx="8108383" cy="561490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4932" y="2152652"/>
            <a:ext cx="8064500" cy="3477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“By the way I never have enough cash at this time in the month, I am really now wondering when I will ever have any win.”</a:t>
            </a:r>
          </a:p>
        </p:txBody>
      </p:sp>
      <p:sp>
        <p:nvSpPr>
          <p:cNvPr id="26628" name="Text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2226" y="28577"/>
            <a:ext cx="8797925" cy="646331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Letter from a victim to a criminal</a:t>
            </a:r>
          </a:p>
        </p:txBody>
      </p:sp>
    </p:spTree>
    <p:extLst>
      <p:ext uri="{BB962C8B-B14F-4D97-AF65-F5344CB8AC3E}">
        <p14:creationId xmlns:p14="http://schemas.microsoft.com/office/powerpoint/2010/main" val="21212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50826" y="5638800"/>
            <a:ext cx="864235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Scam victim’s house.</a:t>
            </a:r>
          </a:p>
        </p:txBody>
      </p:sp>
      <p:pic>
        <p:nvPicPr>
          <p:cNvPr id="33795" name="Picture 2" descr="two pictures of a scam victims home and the amount of mail that has built up over ti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1" y="316609"/>
            <a:ext cx="8139056" cy="570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8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 descr="A letter from a scam victim to the crim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46115"/>
            <a:ext cx="8335962" cy="339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3933825"/>
            <a:ext cx="8335962" cy="25542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“So sorry, so if I’m not too late,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PLEASE can we start again?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Will you write to me again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80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I’ll send you your £30?”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" y="-36513"/>
            <a:ext cx="9036050" cy="64611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Letter from a victim to a criminal</a:t>
            </a:r>
          </a:p>
        </p:txBody>
      </p:sp>
    </p:spTree>
    <p:extLst>
      <p:ext uri="{BB962C8B-B14F-4D97-AF65-F5344CB8AC3E}">
        <p14:creationId xmlns:p14="http://schemas.microsoft.com/office/powerpoint/2010/main" val="320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24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GB" altLang="en-US" sz="6600" dirty="0">
                <a:solidFill>
                  <a:srgbClr val="FFFF00"/>
                </a:solidFill>
              </a:rPr>
              <a:t>Leaving the victims </a:t>
            </a:r>
            <a:br>
              <a:rPr lang="en-GB" altLang="en-US" sz="6600" dirty="0">
                <a:solidFill>
                  <a:srgbClr val="FFFF00"/>
                </a:solidFill>
              </a:rPr>
            </a:br>
            <a:r>
              <a:rPr lang="en-GB" altLang="en-US" sz="6600" dirty="0">
                <a:solidFill>
                  <a:srgbClr val="FFFF00"/>
                </a:solidFill>
              </a:rPr>
              <a:t>to feel like this…</a:t>
            </a:r>
          </a:p>
        </p:txBody>
      </p:sp>
    </p:spTree>
    <p:extLst>
      <p:ext uri="{BB962C8B-B14F-4D97-AF65-F5344CB8AC3E}">
        <p14:creationId xmlns:p14="http://schemas.microsoft.com/office/powerpoint/2010/main" val="575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">
        <p:fade/>
      </p:transition>
    </mc:Choice>
    <mc:Fallback xmlns="">
      <p:transition spd="med" advClick="0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 txBox="1">
            <a:spLocks/>
          </p:cNvSpPr>
          <p:nvPr/>
        </p:nvSpPr>
        <p:spPr bwMode="auto">
          <a:xfrm>
            <a:off x="250826" y="304803"/>
            <a:ext cx="8569325" cy="213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809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80963" algn="ctr" defTabSz="914400" rtl="0" eaLnBrk="1" fontAlgn="base" latinLnBrk="0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itchFamily="34" charset="0"/>
                <a:cs typeface="Calibri" pitchFamily="34" charset="0"/>
              </a:rPr>
              <a:t>“I get up, I wait for the post, I sort it, I go to bed. </a:t>
            </a:r>
          </a:p>
          <a:p>
            <a:pPr marL="0" marR="0" lvl="0" indent="80963" algn="ctr" defTabSz="914400" rtl="0" eaLnBrk="1" fontAlgn="base" latinLnBrk="0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itchFamily="34" charset="0"/>
                <a:cs typeface="Calibri" pitchFamily="34" charset="0"/>
              </a:rPr>
              <a:t>What else have I got? I might as well be dead.”</a:t>
            </a:r>
          </a:p>
          <a:p>
            <a:pPr marL="0" marR="0" lvl="0" indent="809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0824" y="2824741"/>
            <a:ext cx="8569325" cy="16696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itchFamily="34" charset="0"/>
                <a:cs typeface="Calibri" pitchFamily="34" charset="0"/>
              </a:rPr>
              <a:t>“I hope I win, so I can move to a home. I want someone to talk to.”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4511699"/>
            <a:ext cx="85693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Calibri" pitchFamily="34" charset="0"/>
                <a:cs typeface="Calibri" pitchFamily="34" charset="0"/>
              </a:rPr>
              <a:t>“I don’t get out, because I'm frightened. These letters are all the company I ever get.”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spd="med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9" y="1219202"/>
            <a:ext cx="8713787" cy="3087687"/>
          </a:xfrm>
        </p:spPr>
        <p:txBody>
          <a:bodyPr/>
          <a:lstStyle/>
          <a:p>
            <a:br>
              <a:rPr lang="en-GB" altLang="en-US" sz="6500" b="1" dirty="0">
                <a:solidFill>
                  <a:srgbClr val="FFFF00"/>
                </a:solidFill>
              </a:rPr>
            </a:br>
            <a:r>
              <a:rPr lang="en-GB" altLang="en-US" sz="4000" b="1" dirty="0">
                <a:solidFill>
                  <a:srgbClr val="FFFF00"/>
                </a:solidFill>
              </a:rPr>
              <a:t>One victim was found to have been receiving 30 pieces of mail and </a:t>
            </a:r>
            <a:br>
              <a:rPr lang="en-GB" altLang="en-US" sz="4000" b="1" dirty="0">
                <a:solidFill>
                  <a:srgbClr val="FFFF00"/>
                </a:solidFill>
              </a:rPr>
            </a:br>
            <a:r>
              <a:rPr lang="en-GB" altLang="en-US" sz="4000" b="1" dirty="0">
                <a:solidFill>
                  <a:srgbClr val="FFFF00"/>
                </a:solidFill>
              </a:rPr>
              <a:t>10 phone calls per day.</a:t>
            </a:r>
            <a:br>
              <a:rPr lang="en-GB" altLang="en-US" sz="6500" b="1" dirty="0">
                <a:solidFill>
                  <a:srgbClr val="FFFF00"/>
                </a:solidFill>
              </a:rPr>
            </a:br>
            <a:br>
              <a:rPr lang="en-GB" altLang="en-US" sz="6500" b="1" dirty="0"/>
            </a:br>
            <a:br>
              <a:rPr lang="en-GB" altLang="en-US" sz="6500" b="1" dirty="0"/>
            </a:br>
            <a:endParaRPr lang="en-GB" altLang="en-US" sz="6500" b="1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0826" y="3733800"/>
            <a:ext cx="864235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was later discovered she had lost over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£1 million.</a:t>
            </a:r>
            <a:endParaRPr kumimoji="0" lang="en-GB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50826" y="5638800"/>
            <a:ext cx="864235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Doorstep scams victim being escorted to the bank</a:t>
            </a:r>
          </a:p>
        </p:txBody>
      </p:sp>
      <p:pic>
        <p:nvPicPr>
          <p:cNvPr id="33795" name="Picture 2" descr="A picture of a doorstep criminal escorting a scam victim to the b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00" y="381000"/>
            <a:ext cx="61214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8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" y="2933700"/>
            <a:ext cx="9144000" cy="1143000"/>
          </a:xfrm>
        </p:spPr>
        <p:txBody>
          <a:bodyPr/>
          <a:lstStyle/>
          <a:p>
            <a:r>
              <a:rPr lang="en-GB" altLang="en-US" sz="5400" b="1" dirty="0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  <a:t>The stress and pain of victimisation often results in depression, isolation from family and the deterioration of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32410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1143000"/>
          </a:xfrm>
        </p:spPr>
        <p:txBody>
          <a:bodyPr/>
          <a:lstStyle/>
          <a:p>
            <a:r>
              <a:rPr lang="en-GB" altLang="en-US" sz="6600" b="1" dirty="0">
                <a:solidFill>
                  <a:srgbClr val="FFFF00"/>
                </a:solidFill>
              </a:rPr>
              <a:t>In some cases, </a:t>
            </a:r>
            <a:br>
              <a:rPr lang="en-GB" altLang="en-US" sz="6600" b="1" dirty="0">
                <a:solidFill>
                  <a:srgbClr val="FFFF00"/>
                </a:solidFill>
              </a:rPr>
            </a:br>
            <a:r>
              <a:rPr lang="en-GB" altLang="en-US" sz="6600" b="1" dirty="0">
                <a:solidFill>
                  <a:srgbClr val="FFFF00"/>
                </a:solidFill>
              </a:rPr>
              <a:t>victims have attempted to, or </a:t>
            </a:r>
            <a:br>
              <a:rPr lang="en-GB" altLang="en-US" sz="6600" b="1" dirty="0">
                <a:solidFill>
                  <a:srgbClr val="FFFF00"/>
                </a:solidFill>
              </a:rPr>
            </a:br>
            <a:r>
              <a:rPr lang="en-GB" altLang="en-US" sz="6600" b="1" dirty="0">
                <a:solidFill>
                  <a:srgbClr val="FFFF00"/>
                </a:solidFill>
              </a:rPr>
              <a:t>taken their </a:t>
            </a:r>
            <a:br>
              <a:rPr lang="en-GB" altLang="en-US" sz="6600" b="1" dirty="0">
                <a:solidFill>
                  <a:srgbClr val="FFFF00"/>
                </a:solidFill>
              </a:rPr>
            </a:br>
            <a:r>
              <a:rPr lang="en-GB" altLang="en-US" sz="6600" b="1" dirty="0">
                <a:solidFill>
                  <a:srgbClr val="FFFF00"/>
                </a:solidFill>
              </a:rPr>
              <a:t>own life.</a:t>
            </a:r>
            <a:endParaRPr lang="en-GB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768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500">
        <p:fade/>
      </p:transition>
    </mc:Choice>
    <mc:Fallback xmlns="">
      <p:transition spd="med" advClick="0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7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sz="6000" b="1" dirty="0">
                <a:solidFill>
                  <a:srgbClr val="FFFF00"/>
                </a:solidFill>
              </a:rPr>
              <a:t>These victims are not going to win or receive the millions of pounds that are ‘waiting’ for them…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05400"/>
            <a:ext cx="6400800" cy="1752600"/>
          </a:xfrm>
        </p:spPr>
        <p:txBody>
          <a:bodyPr/>
          <a:lstStyle/>
          <a:p>
            <a:pPr eaLnBrk="1" hangingPunct="1"/>
            <a:endParaRPr lang="en-GB" altLang="en-US" b="1" dirty="0">
              <a:solidFill>
                <a:srgbClr val="FFFF00"/>
              </a:solidFill>
              <a:latin typeface="+mj-lt"/>
            </a:endParaRPr>
          </a:p>
          <a:p>
            <a:pPr eaLnBrk="1" hangingPunct="1"/>
            <a:r>
              <a:rPr lang="en-GB" altLang="en-US" sz="4000" b="1" dirty="0">
                <a:solidFill>
                  <a:srgbClr val="FFFF00"/>
                </a:solidFill>
                <a:latin typeface="+mj-lt"/>
              </a:rPr>
              <a:t>(for a small fee)</a:t>
            </a:r>
          </a:p>
        </p:txBody>
      </p:sp>
    </p:spTree>
    <p:extLst>
      <p:ext uri="{BB962C8B-B14F-4D97-AF65-F5344CB8AC3E}">
        <p14:creationId xmlns:p14="http://schemas.microsoft.com/office/powerpoint/2010/main" val="22989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4" y="1524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Friends Against Scams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3"/>
            <a:ext cx="8458200" cy="2362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6000" dirty="0">
                <a:solidFill>
                  <a:srgbClr val="006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‘Take a Stand Against Scams.’</a:t>
            </a:r>
          </a:p>
          <a:p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1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0" y="2819400"/>
            <a:ext cx="91440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 you can see,                         </a:t>
            </a:r>
            <a:r>
              <a:rPr kumimoji="0" lang="en-GB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problem is immense</a:t>
            </a:r>
            <a:endParaRPr kumimoji="0" lang="en-GB" altLang="en-US" sz="6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92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3025776"/>
            <a:ext cx="9143999" cy="1470025"/>
          </a:xfrm>
        </p:spPr>
        <p:txBody>
          <a:bodyPr/>
          <a:lstStyle/>
          <a:p>
            <a:r>
              <a:rPr lang="en-GB" altLang="en-US" sz="6600" b="1" dirty="0">
                <a:solidFill>
                  <a:srgbClr val="FFFF00"/>
                </a:solidFill>
              </a:rPr>
              <a:t>Scams cost the UK economy between </a:t>
            </a:r>
            <a:br>
              <a:rPr lang="en-GB" altLang="en-US" sz="6600" b="1" dirty="0">
                <a:solidFill>
                  <a:srgbClr val="FFFF00"/>
                </a:solidFill>
              </a:rPr>
            </a:br>
            <a:r>
              <a:rPr lang="en-GB" altLang="en-US" sz="6600" b="1" dirty="0">
                <a:solidFill>
                  <a:srgbClr val="FFFF00"/>
                </a:solidFill>
              </a:rPr>
              <a:t>£5-10 billion a year</a:t>
            </a:r>
            <a:br>
              <a:rPr lang="en-GB" altLang="en-US" sz="5400" dirty="0">
                <a:solidFill>
                  <a:srgbClr val="FFFF00"/>
                </a:solidFill>
              </a:rPr>
            </a:br>
            <a:endParaRPr lang="en-GB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066800"/>
            <a:ext cx="9144000" cy="17526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By talking about scams </a:t>
            </a: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highlighting the scale of the problem…</a:t>
            </a:r>
          </a:p>
        </p:txBody>
      </p:sp>
    </p:spTree>
    <p:extLst>
      <p:ext uri="{BB962C8B-B14F-4D97-AF65-F5344CB8AC3E}">
        <p14:creationId xmlns:p14="http://schemas.microsoft.com/office/powerpoint/2010/main" val="20524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685800"/>
            <a:ext cx="8642350" cy="17526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…we can take away the shame and prevent people from becoming a scam victim.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676400"/>
            <a:ext cx="9144000" cy="17526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Together we can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TAKE A STAND AGAINST SCAMS!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 descr="white writing on blue background stating Postal Scams. "/>
          <p:cNvGrpSpPr/>
          <p:nvPr/>
        </p:nvGrpSpPr>
        <p:grpSpPr>
          <a:xfrm>
            <a:off x="361966" y="1949670"/>
            <a:ext cx="2016000" cy="3524521"/>
            <a:chOff x="1889" y="15788"/>
            <a:chExt cx="1843254" cy="2880000"/>
          </a:xfrm>
        </p:grpSpPr>
        <p:sp>
          <p:nvSpPr>
            <p:cNvPr id="63" name="Rounded Rectangle 62"/>
            <p:cNvSpPr/>
            <p:nvPr/>
          </p:nvSpPr>
          <p:spPr>
            <a:xfrm>
              <a:off x="1889" y="15788"/>
              <a:ext cx="1843254" cy="2880000"/>
            </a:xfrm>
            <a:prstGeom prst="roundRect">
              <a:avLst>
                <a:gd name="adj" fmla="val 10000"/>
              </a:avLst>
            </a:prstGeom>
            <a:solidFill>
              <a:srgbClr val="00668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Rounded Rectangle 4"/>
            <p:cNvSpPr/>
            <p:nvPr/>
          </p:nvSpPr>
          <p:spPr>
            <a:xfrm>
              <a:off x="55876" y="53987"/>
              <a:ext cx="1735280" cy="2482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Postal scams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613647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scams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 descr="White writing on Red background stating Telephone Scams. "/>
          <p:cNvGrpSpPr/>
          <p:nvPr/>
        </p:nvGrpSpPr>
        <p:grpSpPr>
          <a:xfrm>
            <a:off x="2479800" y="1961881"/>
            <a:ext cx="2016000" cy="3524521"/>
            <a:chOff x="1889" y="15788"/>
            <a:chExt cx="1843254" cy="2880000"/>
          </a:xfrm>
          <a:solidFill>
            <a:srgbClr val="E73437"/>
          </a:solidFill>
        </p:grpSpPr>
        <p:sp>
          <p:nvSpPr>
            <p:cNvPr id="16" name="Rounded Rectangle 15"/>
            <p:cNvSpPr/>
            <p:nvPr/>
          </p:nvSpPr>
          <p:spPr>
            <a:xfrm>
              <a:off x="1889" y="15788"/>
              <a:ext cx="1843254" cy="28800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55876" y="53987"/>
              <a:ext cx="1735280" cy="248282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Telephone scams</a:t>
              </a:r>
            </a:p>
          </p:txBody>
        </p:sp>
      </p:grpSp>
      <p:grpSp>
        <p:nvGrpSpPr>
          <p:cNvPr id="18" name="Group 17" descr="White writing on blue background stating Doorstep Scams"/>
          <p:cNvGrpSpPr/>
          <p:nvPr/>
        </p:nvGrpSpPr>
        <p:grpSpPr>
          <a:xfrm>
            <a:off x="4613400" y="1961881"/>
            <a:ext cx="2016000" cy="3524521"/>
            <a:chOff x="1889" y="15788"/>
            <a:chExt cx="1843254" cy="2880000"/>
          </a:xfrm>
        </p:grpSpPr>
        <p:sp>
          <p:nvSpPr>
            <p:cNvPr id="19" name="Rounded Rectangle 18"/>
            <p:cNvSpPr/>
            <p:nvPr/>
          </p:nvSpPr>
          <p:spPr>
            <a:xfrm>
              <a:off x="1889" y="15788"/>
              <a:ext cx="1843254" cy="2880000"/>
            </a:xfrm>
            <a:prstGeom prst="roundRect">
              <a:avLst>
                <a:gd name="adj" fmla="val 10000"/>
              </a:avLst>
            </a:prstGeom>
            <a:solidFill>
              <a:srgbClr val="00668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55876" y="53987"/>
              <a:ext cx="1735280" cy="2482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Doorstep</a:t>
              </a:r>
              <a:r>
                <a:rPr lang="en-GB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scams</a:t>
              </a:r>
            </a:p>
          </p:txBody>
        </p:sp>
      </p:grpSp>
      <p:grpSp>
        <p:nvGrpSpPr>
          <p:cNvPr id="21" name="Group 20" descr="White writing on Red background stating Online Scams. "/>
          <p:cNvGrpSpPr/>
          <p:nvPr/>
        </p:nvGrpSpPr>
        <p:grpSpPr>
          <a:xfrm>
            <a:off x="6747000" y="1961881"/>
            <a:ext cx="2016000" cy="3524521"/>
            <a:chOff x="1889" y="15788"/>
            <a:chExt cx="1843254" cy="2880000"/>
          </a:xfrm>
          <a:solidFill>
            <a:srgbClr val="E73437"/>
          </a:solidFill>
        </p:grpSpPr>
        <p:sp>
          <p:nvSpPr>
            <p:cNvPr id="22" name="Rounded Rectangle 21" descr="White writing on Red background stating Online Scams. "/>
            <p:cNvSpPr/>
            <p:nvPr/>
          </p:nvSpPr>
          <p:spPr>
            <a:xfrm>
              <a:off x="1889" y="15788"/>
              <a:ext cx="1843254" cy="28800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55876" y="53987"/>
              <a:ext cx="1735280" cy="248282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Online scams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386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Postal Scams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09800" y="1885213"/>
            <a:ext cx="4800600" cy="2077189"/>
          </a:xfrm>
          <a:prstGeom prst="ellipse">
            <a:avLst/>
          </a:prstGeom>
          <a:solidFill>
            <a:srgbClr val="E734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victim in Yorkshire                added together all the alleged winnings from postal scam mail and over a six month period she would have won £2.8 million.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4366" y="4191000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Lottery or Prize Draw Scam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22634" y="4181803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Catalogue  Scam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03532" y="4181803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Clairvoyant Scam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81800" y="4191000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 Scam</a:t>
            </a:r>
          </a:p>
        </p:txBody>
      </p:sp>
    </p:spTree>
    <p:extLst>
      <p:ext uri="{BB962C8B-B14F-4D97-AF65-F5344CB8AC3E}">
        <p14:creationId xmlns:p14="http://schemas.microsoft.com/office/powerpoint/2010/main" val="2000952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19FA3F-252D-425C-9D55-22568F9AD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535" y="1745290"/>
            <a:ext cx="3708931" cy="4637207"/>
          </a:xfrm>
          <a:prstGeom prst="rect">
            <a:avLst/>
          </a:prstGeom>
        </p:spPr>
      </p:pic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358839" y="2163622"/>
            <a:ext cx="1981201" cy="1055608"/>
          </a:xfrm>
          <a:prstGeom prst="roundRect">
            <a:avLst/>
          </a:prstGeom>
          <a:solidFill>
            <a:srgbClr val="E73437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Customer’s 1</a:t>
            </a:r>
            <a:r>
              <a:rPr kumimoji="0" lang="en-GB" altLang="en-US" sz="140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name is used in the letter to make it personal.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58839" y="5242629"/>
            <a:ext cx="1965993" cy="817245"/>
          </a:xfrm>
          <a:prstGeom prst="roundRect">
            <a:avLst/>
          </a:prstGeom>
          <a:solidFill>
            <a:srgbClr val="E734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 is written to put people under pressure to reply.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6673890" y="4278611"/>
            <a:ext cx="1981201" cy="578882"/>
          </a:xfrm>
          <a:prstGeom prst="roundRect">
            <a:avLst/>
          </a:prstGeom>
          <a:solidFill>
            <a:srgbClr val="E734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Requests money first before getting prize.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6694141" y="5242630"/>
            <a:ext cx="1981202" cy="1055608"/>
          </a:xfrm>
          <a:prstGeom prst="roundRect">
            <a:avLst/>
          </a:prstGeom>
          <a:solidFill>
            <a:srgbClr val="E734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Made to look authentic with directors name, picture and signature.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6694141" y="3337320"/>
            <a:ext cx="1980000" cy="578882"/>
          </a:xfrm>
          <a:prstGeom prst="roundRect">
            <a:avLst/>
          </a:prstGeom>
          <a:solidFill>
            <a:srgbClr val="E734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Often says to keep their winnings a secret.</a:t>
            </a: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377954" y="3583944"/>
            <a:ext cx="1980000" cy="1055608"/>
          </a:xfrm>
          <a:prstGeom prst="roundRect">
            <a:avLst/>
          </a:prstGeom>
          <a:solidFill>
            <a:srgbClr val="E734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Fake testimonials or money back guarantees to make offer seem genuine.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26625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Would you respond?</a:t>
            </a: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6692940" y="2163621"/>
            <a:ext cx="1981201" cy="817245"/>
          </a:xfrm>
          <a:prstGeom prst="roundRect">
            <a:avLst/>
          </a:prstGeom>
          <a:solidFill>
            <a:srgbClr val="E734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Boxes are used instead of full postal addresses.</a:t>
            </a:r>
          </a:p>
        </p:txBody>
      </p:sp>
    </p:spTree>
    <p:extLst>
      <p:ext uri="{BB962C8B-B14F-4D97-AF65-F5344CB8AC3E}">
        <p14:creationId xmlns:p14="http://schemas.microsoft.com/office/powerpoint/2010/main" val="30469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21" grpId="0" animBg="1"/>
      <p:bldP spid="20" grpId="0" animBg="1"/>
      <p:bldP spid="25" grpId="0" animBg="1"/>
      <p:bldP spid="23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hone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Scams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 descr="White writing on Red background stating giving information on telephone scams. "/>
          <p:cNvSpPr/>
          <p:nvPr/>
        </p:nvSpPr>
        <p:spPr>
          <a:xfrm>
            <a:off x="2019918" y="1676400"/>
            <a:ext cx="4890796" cy="2436492"/>
          </a:xfrm>
          <a:prstGeom prst="ellipse">
            <a:avLst/>
          </a:prstGeom>
          <a:solidFill>
            <a:srgbClr val="E734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5224" y="1778113"/>
            <a:ext cx="4788000" cy="233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recent project, whereby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blocker devices were installed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homes of those experiencing scam and nuisance calls, 95% of the applicants who previously felt threatened or scared by scam or nuisance calls no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felt this way.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5D79E29F-A944-4091-BB54-7C792E6D169C}"/>
              </a:ext>
            </a:extLst>
          </p:cNvPr>
          <p:cNvSpPr/>
          <p:nvPr/>
        </p:nvSpPr>
        <p:spPr>
          <a:xfrm>
            <a:off x="244366" y="4191000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Impersonation scam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7CE6BF59-A258-4C32-A12A-7E4584639A10}"/>
              </a:ext>
            </a:extLst>
          </p:cNvPr>
          <p:cNvSpPr/>
          <p:nvPr/>
        </p:nvSpPr>
        <p:spPr>
          <a:xfrm>
            <a:off x="2422634" y="4181803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interruption scam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4914DBF-C0CE-4704-BF8D-56585F22EBA9}"/>
              </a:ext>
            </a:extLst>
          </p:cNvPr>
          <p:cNvSpPr/>
          <p:nvPr/>
        </p:nvSpPr>
        <p:spPr>
          <a:xfrm>
            <a:off x="4603532" y="4181803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 scam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EC8D8792-D9F0-47A7-9DCB-F13DEBE08C06}"/>
              </a:ext>
            </a:extLst>
          </p:cNvPr>
          <p:cNvSpPr/>
          <p:nvPr/>
        </p:nvSpPr>
        <p:spPr>
          <a:xfrm>
            <a:off x="6781800" y="4191000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support scam</a:t>
            </a:r>
          </a:p>
        </p:txBody>
      </p:sp>
    </p:spTree>
    <p:extLst>
      <p:ext uri="{BB962C8B-B14F-4D97-AF65-F5344CB8AC3E}">
        <p14:creationId xmlns:p14="http://schemas.microsoft.com/office/powerpoint/2010/main" val="1660713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4" y="2286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Mr G’s story </a:t>
            </a:r>
          </a:p>
        </p:txBody>
      </p:sp>
      <p:pic>
        <p:nvPicPr>
          <p:cNvPr id="1026" name="Picture 2" descr="A picture of a scam victims bedroom showing a large amount of hoarding in cardboard boxes. 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2035362"/>
            <a:ext cx="6400800" cy="3374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Grahamtake3.mp3" descr="A sound recording telling a scam victims stor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1000" y="1883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Who is who in Friends Against Scams?</a:t>
            </a:r>
          </a:p>
        </p:txBody>
      </p:sp>
      <p:graphicFrame>
        <p:nvGraphicFramePr>
          <p:cNvPr id="8" name="Content Placeholder 3" descr="White text on a blue background shaped like an arrow. 4 separate shapes saying: friends, Scam champions, Scambassadors and Organisations. 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391175"/>
              </p:ext>
            </p:extLst>
          </p:nvPr>
        </p:nvGraphicFramePr>
        <p:xfrm>
          <a:off x="1485900" y="1828800"/>
          <a:ext cx="634365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1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5D1294-022C-475E-8973-5E7E8D9BE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AAEC16-B756-4FE1-9EDD-316DA2E10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A0280-6071-4201-B7BF-D5F5D035B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E13D4B-2F11-400C-95F1-E26091123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Doorstep Scams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4"/>
          <p:cNvSpPr/>
          <p:nvPr/>
        </p:nvSpPr>
        <p:spPr>
          <a:xfrm>
            <a:off x="318191" y="1961413"/>
            <a:ext cx="3386451" cy="34511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Lottery or Prize Draws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Catalogue Scam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Clairvoyant Scam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Inheritance Scam</a:t>
            </a:r>
            <a:endParaRPr lang="en-GB" sz="2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White writing on Red background stating information about doorstep scams. "/>
          <p:cNvGrpSpPr/>
          <p:nvPr/>
        </p:nvGrpSpPr>
        <p:grpSpPr>
          <a:xfrm>
            <a:off x="2222400" y="1905000"/>
            <a:ext cx="4788000" cy="2077200"/>
            <a:chOff x="2438368" y="682111"/>
            <a:chExt cx="3836600" cy="2407158"/>
          </a:xfrm>
        </p:grpSpPr>
        <p:sp>
          <p:nvSpPr>
            <p:cNvPr id="12" name="Oval 11"/>
            <p:cNvSpPr/>
            <p:nvPr/>
          </p:nvSpPr>
          <p:spPr>
            <a:xfrm>
              <a:off x="2438368" y="682111"/>
              <a:ext cx="3836600" cy="2407158"/>
            </a:xfrm>
            <a:prstGeom prst="ellipse">
              <a:avLst/>
            </a:prstGeom>
            <a:solidFill>
              <a:srgbClr val="E7343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4"/>
            <p:cNvSpPr/>
            <p:nvPr/>
          </p:nvSpPr>
          <p:spPr>
            <a:xfrm>
              <a:off x="3000225" y="1034631"/>
              <a:ext cx="2712886" cy="1702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You are legally entitled to a 14-day cooling off period for contracts made in your home.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150200" y="4181803"/>
            <a:ext cx="27360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Doorstep Callers (Rogue Traders)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65000" y="4191000"/>
            <a:ext cx="27360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Bogus Callers (Distraction Burglary)</a:t>
            </a:r>
          </a:p>
        </p:txBody>
      </p:sp>
    </p:spTree>
    <p:extLst>
      <p:ext uri="{BB962C8B-B14F-4D97-AF65-F5344CB8AC3E}">
        <p14:creationId xmlns:p14="http://schemas.microsoft.com/office/powerpoint/2010/main" val="3865345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3" y="1524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twin’s story</a:t>
            </a:r>
          </a:p>
        </p:txBody>
      </p:sp>
      <p:pic>
        <p:nvPicPr>
          <p:cNvPr id="11" name="Picture 17" descr="A picture of a victims roof.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1814330"/>
            <a:ext cx="5165834" cy="3871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ouTake3.mp3" descr="A sound recording of a scam victims story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1000" y="1748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Scams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4366" y="4191000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Romance scam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22634" y="4181803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03532" y="4181803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81800" y="4191000"/>
            <a:ext cx="2133600" cy="1447800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scams</a:t>
            </a:r>
          </a:p>
        </p:txBody>
      </p:sp>
      <p:grpSp>
        <p:nvGrpSpPr>
          <p:cNvPr id="10" name="Group 9" descr="White writing on Red background giving information on online scams. "/>
          <p:cNvGrpSpPr/>
          <p:nvPr/>
        </p:nvGrpSpPr>
        <p:grpSpPr>
          <a:xfrm>
            <a:off x="2222400" y="1905000"/>
            <a:ext cx="4788000" cy="2077200"/>
            <a:chOff x="2438368" y="682111"/>
            <a:chExt cx="3836600" cy="2407158"/>
          </a:xfrm>
        </p:grpSpPr>
        <p:sp>
          <p:nvSpPr>
            <p:cNvPr id="11" name="Oval 10"/>
            <p:cNvSpPr/>
            <p:nvPr/>
          </p:nvSpPr>
          <p:spPr>
            <a:xfrm>
              <a:off x="2438368" y="682111"/>
              <a:ext cx="3836600" cy="2407158"/>
            </a:xfrm>
            <a:prstGeom prst="ellipse">
              <a:avLst/>
            </a:prstGeom>
            <a:solidFill>
              <a:srgbClr val="E7343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Oval 4"/>
            <p:cNvSpPr/>
            <p:nvPr/>
          </p:nvSpPr>
          <p:spPr>
            <a:xfrm>
              <a:off x="3000225" y="1034631"/>
              <a:ext cx="2712886" cy="1702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83370" y="2577664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53 per cent of the population              now view online crimes as seriously as 'physical world' crimes, destroying the notion internet fraud is 'faceless' and of less importance than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other offences.</a:t>
            </a:r>
          </a:p>
        </p:txBody>
      </p:sp>
    </p:spTree>
    <p:extLst>
      <p:ext uri="{BB962C8B-B14F-4D97-AF65-F5344CB8AC3E}">
        <p14:creationId xmlns:p14="http://schemas.microsoft.com/office/powerpoint/2010/main" val="1178170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example of a scam email claiming to be from His Majesties revenue and Customs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36" y="1905000"/>
            <a:ext cx="6470153" cy="4313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7246412" y="5724432"/>
            <a:ext cx="1404000" cy="578882"/>
          </a:xfrm>
          <a:prstGeom prst="roundRect">
            <a:avLst/>
          </a:prstGeom>
          <a:solidFill>
            <a:srgbClr val="0066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 of urgency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7254188" y="1732591"/>
            <a:ext cx="1404000" cy="578882"/>
          </a:xfrm>
          <a:prstGeom prst="roundRect">
            <a:avLst/>
          </a:prstGeom>
          <a:solidFill>
            <a:srgbClr val="0066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addressed to you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7254188" y="4170165"/>
            <a:ext cx="1404000" cy="817245"/>
          </a:xfrm>
          <a:prstGeom prst="roundRect">
            <a:avLst/>
          </a:prstGeom>
          <a:solidFill>
            <a:srgbClr val="0066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explanation of the refund</a:t>
            </a: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7246412" y="2384324"/>
            <a:ext cx="1404000" cy="578882"/>
          </a:xfrm>
          <a:prstGeom prst="roundRect">
            <a:avLst/>
          </a:prstGeom>
          <a:solidFill>
            <a:srgbClr val="0066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reference number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7246412" y="3046929"/>
            <a:ext cx="1404000" cy="1055608"/>
          </a:xfrm>
          <a:prstGeom prst="roundRect">
            <a:avLst/>
          </a:prstGeom>
          <a:solidFill>
            <a:srgbClr val="0066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Hyperlink leading to a phishing website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7246412" y="5072327"/>
            <a:ext cx="1404000" cy="578882"/>
          </a:xfrm>
          <a:prstGeom prst="roundRect">
            <a:avLst/>
          </a:prstGeom>
          <a:solidFill>
            <a:srgbClr val="0066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official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36" y="274638"/>
            <a:ext cx="8529712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Would you respond? </a:t>
            </a:r>
          </a:p>
        </p:txBody>
      </p:sp>
      <p:sp>
        <p:nvSpPr>
          <p:cNvPr id="6" name="Oval 5" descr="red circle highlighting an area of the email"/>
          <p:cNvSpPr/>
          <p:nvPr/>
        </p:nvSpPr>
        <p:spPr>
          <a:xfrm>
            <a:off x="392158" y="4174655"/>
            <a:ext cx="6390531" cy="587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 descr="red circle highlighting an area of the email"/>
          <p:cNvSpPr/>
          <p:nvPr/>
        </p:nvSpPr>
        <p:spPr>
          <a:xfrm>
            <a:off x="457200" y="3006446"/>
            <a:ext cx="1447800" cy="390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 descr="red circle highlighting an area of the email"/>
          <p:cNvSpPr/>
          <p:nvPr/>
        </p:nvSpPr>
        <p:spPr>
          <a:xfrm>
            <a:off x="416767" y="3850257"/>
            <a:ext cx="1524000" cy="360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9" grpId="0" animBg="1"/>
      <p:bldP spid="16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A picture of a magnifying glass highlighting the word 'Spot'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5383" y="0"/>
            <a:ext cx="5352618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 descr="White writing on a blue background with a picture of a letter with a stamp on. "/>
          <p:cNvGrpSpPr/>
          <p:nvPr/>
        </p:nvGrpSpPr>
        <p:grpSpPr>
          <a:xfrm>
            <a:off x="331695" y="1676400"/>
            <a:ext cx="2085677" cy="3824711"/>
            <a:chOff x="331694" y="1676400"/>
            <a:chExt cx="2085677" cy="3824711"/>
          </a:xfrm>
        </p:grpSpPr>
        <p:grpSp>
          <p:nvGrpSpPr>
            <p:cNvPr id="4" name="Group 3"/>
            <p:cNvGrpSpPr/>
            <p:nvPr/>
          </p:nvGrpSpPr>
          <p:grpSpPr>
            <a:xfrm>
              <a:off x="331694" y="1676400"/>
              <a:ext cx="2085677" cy="3824711"/>
              <a:chOff x="8" y="0"/>
              <a:chExt cx="2085677" cy="38247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8" y="0"/>
                <a:ext cx="2085677" cy="3824711"/>
              </a:xfrm>
              <a:prstGeom prst="roundRect">
                <a:avLst>
                  <a:gd name="adj" fmla="val 10000"/>
                </a:avLst>
              </a:prstGeom>
              <a:solidFill>
                <a:srgbClr val="0066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Rounded Rectangle 4"/>
              <p:cNvSpPr/>
              <p:nvPr/>
            </p:nvSpPr>
            <p:spPr>
              <a:xfrm>
                <a:off x="8" y="1529884"/>
                <a:ext cx="2085677" cy="15298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t" anchorCtr="1">
                <a:noAutofit/>
              </a:bodyPr>
              <a:lstStyle/>
              <a:p>
                <a:pPr lvl="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Postal Scams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Post office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Mail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Stamps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Cheque books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Products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Free gifts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657258" y="1754047"/>
              <a:ext cx="1446352" cy="144635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26" descr="White writing on a blue background with a picture of a telephone. "/>
          <p:cNvGrpSpPr/>
          <p:nvPr/>
        </p:nvGrpSpPr>
        <p:grpSpPr>
          <a:xfrm>
            <a:off x="2466926" y="1676400"/>
            <a:ext cx="2085677" cy="3824711"/>
            <a:chOff x="2466925" y="1676400"/>
            <a:chExt cx="2085677" cy="3824711"/>
          </a:xfrm>
        </p:grpSpPr>
        <p:grpSp>
          <p:nvGrpSpPr>
            <p:cNvPr id="8" name="Group 7"/>
            <p:cNvGrpSpPr/>
            <p:nvPr/>
          </p:nvGrpSpPr>
          <p:grpSpPr>
            <a:xfrm>
              <a:off x="2466925" y="1676400"/>
              <a:ext cx="2085677" cy="3824711"/>
              <a:chOff x="2157203" y="0"/>
              <a:chExt cx="2085677" cy="3824711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157203" y="0"/>
                <a:ext cx="2085677" cy="3824711"/>
              </a:xfrm>
              <a:prstGeom prst="roundRect">
                <a:avLst>
                  <a:gd name="adj" fmla="val 10000"/>
                </a:avLst>
              </a:prstGeom>
              <a:solidFill>
                <a:srgbClr val="0066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Rounded Rectangle 4"/>
              <p:cNvSpPr/>
              <p:nvPr/>
            </p:nvSpPr>
            <p:spPr>
              <a:xfrm>
                <a:off x="2157203" y="1529884"/>
                <a:ext cx="2085677" cy="15298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t" anchorCtr="1">
                <a:noAutofit/>
              </a:bodyPr>
              <a:lstStyle/>
              <a:p>
                <a:pPr lvl="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Telephone Scams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Phone calls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Payments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SMS messages</a:t>
                </a:r>
                <a:endParaRPr lang="en-GB" sz="15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Friends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Helpful caller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Opportunities</a:t>
                </a:r>
                <a:endParaRPr lang="en-GB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GB" sz="15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783541" y="1754047"/>
              <a:ext cx="1446352" cy="144635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7" descr="White writing on a blue background with a picture of a blue door. "/>
          <p:cNvGrpSpPr/>
          <p:nvPr/>
        </p:nvGrpSpPr>
        <p:grpSpPr>
          <a:xfrm>
            <a:off x="4612342" y="1683758"/>
            <a:ext cx="2085677" cy="3824711"/>
            <a:chOff x="4612341" y="1683756"/>
            <a:chExt cx="2085677" cy="3824711"/>
          </a:xfrm>
        </p:grpSpPr>
        <p:grpSp>
          <p:nvGrpSpPr>
            <p:cNvPr id="12" name="Group 11"/>
            <p:cNvGrpSpPr/>
            <p:nvPr/>
          </p:nvGrpSpPr>
          <p:grpSpPr>
            <a:xfrm>
              <a:off x="4612341" y="1683756"/>
              <a:ext cx="2085677" cy="3824711"/>
              <a:chOff x="4305451" y="0"/>
              <a:chExt cx="2085677" cy="382471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305451" y="0"/>
                <a:ext cx="2085677" cy="3824711"/>
              </a:xfrm>
              <a:prstGeom prst="roundRect">
                <a:avLst>
                  <a:gd name="adj" fmla="val 10000"/>
                </a:avLst>
              </a:prstGeom>
              <a:solidFill>
                <a:srgbClr val="0066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Rounded Rectangle 4"/>
              <p:cNvSpPr/>
              <p:nvPr/>
            </p:nvSpPr>
            <p:spPr>
              <a:xfrm>
                <a:off x="4305451" y="1529884"/>
                <a:ext cx="2085677" cy="15298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t" anchorCtr="1">
                <a:noAutofit/>
              </a:bodyPr>
              <a:lstStyle/>
              <a:p>
                <a:pPr lvl="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Doorstep Scams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Poor quality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Unnecessary work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Fearful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Pressure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Cash withdrawals</a:t>
                </a: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928957" y="1761403"/>
              <a:ext cx="1446352" cy="144635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8" descr="White writing on a blue background with a picture of a computer mouse and a computer keyboard. "/>
          <p:cNvGrpSpPr/>
          <p:nvPr/>
        </p:nvGrpSpPr>
        <p:grpSpPr>
          <a:xfrm>
            <a:off x="6745942" y="1683757"/>
            <a:ext cx="2085677" cy="3824711"/>
            <a:chOff x="6745941" y="1683755"/>
            <a:chExt cx="2085677" cy="3824711"/>
          </a:xfrm>
        </p:grpSpPr>
        <p:grpSp>
          <p:nvGrpSpPr>
            <p:cNvPr id="16" name="Group 15"/>
            <p:cNvGrpSpPr/>
            <p:nvPr/>
          </p:nvGrpSpPr>
          <p:grpSpPr>
            <a:xfrm>
              <a:off x="6745941" y="1683755"/>
              <a:ext cx="2085677" cy="3824711"/>
              <a:chOff x="6412861" y="0"/>
              <a:chExt cx="2085677" cy="382471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412861" y="0"/>
                <a:ext cx="2085677" cy="3824711"/>
              </a:xfrm>
              <a:prstGeom prst="roundRect">
                <a:avLst>
                  <a:gd name="adj" fmla="val 10000"/>
                </a:avLst>
              </a:prstGeom>
              <a:solidFill>
                <a:srgbClr val="0066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Rounded Rectangle 4"/>
              <p:cNvSpPr/>
              <p:nvPr/>
            </p:nvSpPr>
            <p:spPr>
              <a:xfrm>
                <a:off x="6412861" y="1529884"/>
                <a:ext cx="2085677" cy="15298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t" anchorCtr="1">
                <a:noAutofit/>
              </a:bodyPr>
              <a:lstStyle/>
              <a:p>
                <a:pPr lvl="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Online Scams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Suspicious emails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Final demands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Refunds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Online relationship</a:t>
                </a:r>
              </a:p>
              <a:p>
                <a:pPr marL="114300" lvl="1" indent="-114300" algn="l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GB" sz="15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Payments</a:t>
                </a: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7055347" y="1761402"/>
              <a:ext cx="1446352" cy="1446352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1" descr="White writing on a red back rectangle with arrow heads at either end vertically. Teat states 'Financial hardship and / or self neglect"/>
          <p:cNvGrpSpPr/>
          <p:nvPr/>
        </p:nvGrpSpPr>
        <p:grpSpPr>
          <a:xfrm>
            <a:off x="824753" y="5186554"/>
            <a:ext cx="7385739" cy="612002"/>
            <a:chOff x="824753" y="5257800"/>
            <a:chExt cx="7385739" cy="612002"/>
          </a:xfrm>
        </p:grpSpPr>
        <p:sp>
          <p:nvSpPr>
            <p:cNvPr id="20" name="Left-Right Arrow 19"/>
            <p:cNvSpPr/>
            <p:nvPr/>
          </p:nvSpPr>
          <p:spPr>
            <a:xfrm>
              <a:off x="933507" y="5257800"/>
              <a:ext cx="7276985" cy="612002"/>
            </a:xfrm>
            <a:prstGeom prst="leftRightArrow">
              <a:avLst/>
            </a:prstGeom>
            <a:solidFill>
              <a:srgbClr val="E7343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4753" y="5389893"/>
              <a:ext cx="723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hardship and / or self neglect</a:t>
              </a:r>
            </a:p>
          </p:txBody>
        </p:sp>
      </p:grpSp>
      <p:sp>
        <p:nvSpPr>
          <p:cNvPr id="31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1" y="76200"/>
            <a:ext cx="8613647" cy="1143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 </a:t>
            </a:r>
            <a:r>
              <a:rPr kumimoji="0" lang="en-GB" sz="58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spot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victim…</a:t>
            </a:r>
          </a:p>
        </p:txBody>
      </p:sp>
    </p:spTree>
    <p:extLst>
      <p:ext uri="{BB962C8B-B14F-4D97-AF65-F5344CB8AC3E}">
        <p14:creationId xmlns:p14="http://schemas.microsoft.com/office/powerpoint/2010/main" val="100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5914552" y="4435559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easily</a:t>
            </a:r>
          </a:p>
        </p:txBody>
      </p:sp>
      <p:pic>
        <p:nvPicPr>
          <p:cNvPr id="20" name="Picture 19" descr="Picture of old man with balding ginger hair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407" y="4435559"/>
            <a:ext cx="1368000" cy="1368000"/>
          </a:xfrm>
          <a:prstGeom prst="ellipse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5034" y="1648468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issue</a:t>
            </a:r>
          </a:p>
        </p:txBody>
      </p:sp>
      <p:sp>
        <p:nvSpPr>
          <p:cNvPr id="29" name="Oval 28"/>
          <p:cNvSpPr/>
          <p:nvPr/>
        </p:nvSpPr>
        <p:spPr>
          <a:xfrm>
            <a:off x="3173007" y="1639613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</a:p>
        </p:txBody>
      </p:sp>
      <p:sp>
        <p:nvSpPr>
          <p:cNvPr id="30" name="Oval 29"/>
          <p:cNvSpPr/>
          <p:nvPr/>
        </p:nvSpPr>
        <p:spPr>
          <a:xfrm>
            <a:off x="5919807" y="1639613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</a:p>
        </p:txBody>
      </p:sp>
      <p:sp>
        <p:nvSpPr>
          <p:cNvPr id="31" name="Oval 30"/>
          <p:cNvSpPr/>
          <p:nvPr/>
        </p:nvSpPr>
        <p:spPr>
          <a:xfrm>
            <a:off x="1805007" y="3022916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 isolated</a:t>
            </a:r>
          </a:p>
        </p:txBody>
      </p:sp>
      <p:sp>
        <p:nvSpPr>
          <p:cNvPr id="32" name="Oval 31"/>
          <p:cNvSpPr/>
          <p:nvPr/>
        </p:nvSpPr>
        <p:spPr>
          <a:xfrm>
            <a:off x="4556773" y="3032234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Lonely</a:t>
            </a:r>
          </a:p>
        </p:txBody>
      </p:sp>
      <p:sp>
        <p:nvSpPr>
          <p:cNvPr id="33" name="Oval 32"/>
          <p:cNvSpPr/>
          <p:nvPr/>
        </p:nvSpPr>
        <p:spPr>
          <a:xfrm>
            <a:off x="7298318" y="3028171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34" name="Oval 33"/>
          <p:cNvSpPr/>
          <p:nvPr/>
        </p:nvSpPr>
        <p:spPr>
          <a:xfrm>
            <a:off x="445034" y="4398799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 of purpose</a:t>
            </a:r>
          </a:p>
        </p:txBody>
      </p:sp>
      <p:sp>
        <p:nvSpPr>
          <p:cNvPr id="35" name="Oval 34"/>
          <p:cNvSpPr/>
          <p:nvPr/>
        </p:nvSpPr>
        <p:spPr>
          <a:xfrm>
            <a:off x="3173007" y="4409282"/>
            <a:ext cx="1368000" cy="1368000"/>
          </a:xfrm>
          <a:prstGeom prst="ellipse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by criminals</a:t>
            </a:r>
          </a:p>
        </p:txBody>
      </p:sp>
      <p:pic>
        <p:nvPicPr>
          <p:cNvPr id="6" name="Picture 5" descr="Picture of old lady with grey hair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3007" y="1662799"/>
            <a:ext cx="1368000" cy="1368000"/>
          </a:xfrm>
          <a:prstGeom prst="ellipse">
            <a:avLst/>
          </a:prstGeom>
        </p:spPr>
      </p:pic>
      <p:pic>
        <p:nvPicPr>
          <p:cNvPr id="13" name="Picture 12" descr="Picture of man with grey beard and brown cowboy style hat.&#10;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807" y="3032234"/>
            <a:ext cx="1368000" cy="1368000"/>
          </a:xfrm>
          <a:prstGeom prst="ellipse">
            <a:avLst/>
          </a:prstGeom>
        </p:spPr>
      </p:pic>
      <p:pic>
        <p:nvPicPr>
          <p:cNvPr id="15" name="Picture 14" descr="A close-up of an old person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007" y="3022916"/>
            <a:ext cx="1368000" cy="1368000"/>
          </a:xfrm>
          <a:prstGeom prst="ellipse">
            <a:avLst/>
          </a:prstGeom>
        </p:spPr>
      </p:pic>
      <p:pic>
        <p:nvPicPr>
          <p:cNvPr id="17" name="Picture 16" descr="A person with a mustache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07" y="4403834"/>
            <a:ext cx="1368000" cy="1368000"/>
          </a:xfrm>
          <a:prstGeom prst="ellipse">
            <a:avLst/>
          </a:prstGeom>
        </p:spPr>
      </p:pic>
      <p:pic>
        <p:nvPicPr>
          <p:cNvPr id="19" name="Picture 18" descr="A close-up of a person smiling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607" y="1654916"/>
            <a:ext cx="1368000" cy="1368000"/>
          </a:xfrm>
          <a:prstGeom prst="ellipse">
            <a:avLst/>
          </a:prstGeom>
        </p:spPr>
      </p:pic>
      <p:pic>
        <p:nvPicPr>
          <p:cNvPr id="22" name="Picture 21" descr="A person with her hand on her chin"/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3407" y="1644868"/>
            <a:ext cx="1368000" cy="1368000"/>
          </a:xfrm>
          <a:prstGeom prst="ellipse">
            <a:avLst/>
          </a:prstGeom>
        </p:spPr>
      </p:pic>
      <p:pic>
        <p:nvPicPr>
          <p:cNvPr id="24" name="Picture 23" descr="A person in a black shirt"/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007" y="3032234"/>
            <a:ext cx="1368000" cy="1368000"/>
          </a:xfrm>
          <a:prstGeom prst="ellipse">
            <a:avLst/>
          </a:prstGeom>
        </p:spPr>
      </p:pic>
      <p:pic>
        <p:nvPicPr>
          <p:cNvPr id="27" name="Picture 26" descr="A person sitting in a chair"/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3007" y="4418277"/>
            <a:ext cx="1368000" cy="1368000"/>
          </a:xfrm>
          <a:prstGeom prst="ellipse">
            <a:avLst/>
          </a:prstGeom>
        </p:spPr>
      </p:pic>
      <p:pic>
        <p:nvPicPr>
          <p:cNvPr id="21" name="Picture 20" descr="A person in a blue shirt and tie"/>
          <p:cNvPicPr>
            <a:picLocks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59"/>
          <a:stretch/>
        </p:blipFill>
        <p:spPr>
          <a:xfrm>
            <a:off x="1808607" y="1648468"/>
            <a:ext cx="1368000" cy="1368000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4" y="274638"/>
            <a:ext cx="8613647" cy="1143000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be a scam victim.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 descr="Black and white photo of elderly gentleman with glasses"/>
          <p:cNvSpPr/>
          <p:nvPr/>
        </p:nvSpPr>
        <p:spPr>
          <a:xfrm>
            <a:off x="4551807" y="1648468"/>
            <a:ext cx="1368000" cy="1368000"/>
          </a:xfrm>
          <a:prstGeom prst="ellipse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10" name="Picture 9" descr="A close-up of a person"/>
          <p:cNvPicPr>
            <a:picLocks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8607" y="1644868"/>
            <a:ext cx="1368000" cy="1368000"/>
          </a:xfrm>
          <a:prstGeom prst="ellipse">
            <a:avLst/>
          </a:prstGeom>
        </p:spPr>
      </p:pic>
      <p:pic>
        <p:nvPicPr>
          <p:cNvPr id="16" name="Picture 15" descr="A person with glasses and a mustache holding his hands together"/>
          <p:cNvPicPr>
            <a:picLocks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807" y="4431337"/>
            <a:ext cx="1368000" cy="1368000"/>
          </a:xfrm>
          <a:prstGeom prst="ellipse">
            <a:avLst/>
          </a:prstGeom>
        </p:spPr>
      </p:pic>
      <p:pic>
        <p:nvPicPr>
          <p:cNvPr id="18" name="Picture 17" descr="An old person with a blue head scarf"/>
          <p:cNvPicPr>
            <a:picLocks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800" y="4468200"/>
            <a:ext cx="1368000" cy="1368000"/>
          </a:xfrm>
          <a:prstGeom prst="ellipse">
            <a:avLst/>
          </a:prstGeom>
        </p:spPr>
      </p:pic>
      <p:pic>
        <p:nvPicPr>
          <p:cNvPr id="23" name="Picture 22" descr="A person sitting at a table with a bouquet of flowers"/>
          <p:cNvPicPr>
            <a:picLocks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07" y="3016468"/>
            <a:ext cx="1368000" cy="1368000"/>
          </a:xfrm>
          <a:prstGeom prst="ellipse">
            <a:avLst/>
          </a:prstGeom>
        </p:spPr>
      </p:pic>
      <p:pic>
        <p:nvPicPr>
          <p:cNvPr id="25" name="Picture 24" descr="A person with a hood covering his face"/>
          <p:cNvPicPr>
            <a:picLocks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808607" y="4416366"/>
            <a:ext cx="1368000" cy="1368000"/>
          </a:xfrm>
          <a:prstGeom prst="ellipse">
            <a:avLst/>
          </a:prstGeom>
        </p:spPr>
      </p:pic>
      <p:pic>
        <p:nvPicPr>
          <p:cNvPr id="26" name="Picture 25" descr="A person wearing a black hat"/>
          <p:cNvPicPr>
            <a:picLocks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923407" y="3028634"/>
            <a:ext cx="1368000" cy="1368000"/>
          </a:xfrm>
          <a:prstGeom prst="ellipse">
            <a:avLst/>
          </a:prstGeom>
        </p:spPr>
      </p:pic>
      <p:pic>
        <p:nvPicPr>
          <p:cNvPr id="28" name="Picture 27" descr="A close-up of a person wearing glasses"/>
          <p:cNvPicPr>
            <a:picLocks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607" y="3032234"/>
            <a:ext cx="1368000" cy="136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5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4" y="457200"/>
            <a:ext cx="8613647" cy="1143000"/>
          </a:xfrm>
        </p:spPr>
        <p:txBody>
          <a:bodyPr>
            <a:noAutofit/>
          </a:bodyPr>
          <a:lstStyle/>
          <a:p>
            <a:pPr lvl="0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Consequences of falling for scams…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5554" y="1806364"/>
            <a:ext cx="2880000" cy="1800000"/>
          </a:xfrm>
          <a:prstGeom prst="ellipse">
            <a:avLst/>
          </a:prstGeom>
          <a:solidFill>
            <a:srgbClr val="00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debts</a:t>
            </a:r>
          </a:p>
        </p:txBody>
      </p:sp>
      <p:sp>
        <p:nvSpPr>
          <p:cNvPr id="7" name="Oval 6"/>
          <p:cNvSpPr/>
          <p:nvPr/>
        </p:nvSpPr>
        <p:spPr>
          <a:xfrm>
            <a:off x="6054378" y="1806364"/>
            <a:ext cx="2880000" cy="1800000"/>
          </a:xfrm>
          <a:prstGeom prst="ellipse">
            <a:avLst/>
          </a:prstGeom>
          <a:solidFill>
            <a:srgbClr val="00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Attempt to, or take own life</a:t>
            </a:r>
          </a:p>
        </p:txBody>
      </p:sp>
      <p:sp>
        <p:nvSpPr>
          <p:cNvPr id="9" name="Oval 8"/>
          <p:cNvSpPr/>
          <p:nvPr/>
        </p:nvSpPr>
        <p:spPr>
          <a:xfrm>
            <a:off x="241736" y="3812630"/>
            <a:ext cx="2880000" cy="1800000"/>
          </a:xfrm>
          <a:prstGeom prst="ellipse">
            <a:avLst/>
          </a:prstGeom>
          <a:solidFill>
            <a:srgbClr val="E73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Damaged relationships</a:t>
            </a:r>
          </a:p>
        </p:txBody>
      </p:sp>
      <p:sp>
        <p:nvSpPr>
          <p:cNvPr id="10" name="Oval 9"/>
          <p:cNvSpPr/>
          <p:nvPr/>
        </p:nvSpPr>
        <p:spPr>
          <a:xfrm>
            <a:off x="6035566" y="3812528"/>
            <a:ext cx="2880000" cy="1800000"/>
          </a:xfrm>
          <a:prstGeom prst="ellipse">
            <a:avLst/>
          </a:prstGeom>
          <a:solidFill>
            <a:srgbClr val="E73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to end up in care</a:t>
            </a:r>
          </a:p>
        </p:txBody>
      </p:sp>
      <p:sp>
        <p:nvSpPr>
          <p:cNvPr id="18" name="Oval 17"/>
          <p:cNvSpPr/>
          <p:nvPr/>
        </p:nvSpPr>
        <p:spPr>
          <a:xfrm>
            <a:off x="3137336" y="3812528"/>
            <a:ext cx="2880000" cy="1800000"/>
          </a:xfrm>
          <a:prstGeom prst="ellipse">
            <a:avLst/>
          </a:prstGeom>
          <a:solidFill>
            <a:srgbClr val="00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Repeat victimisation</a:t>
            </a:r>
          </a:p>
        </p:txBody>
      </p:sp>
      <p:sp>
        <p:nvSpPr>
          <p:cNvPr id="14" name="Oval 13"/>
          <p:cNvSpPr/>
          <p:nvPr/>
        </p:nvSpPr>
        <p:spPr>
          <a:xfrm>
            <a:off x="3139966" y="1806364"/>
            <a:ext cx="2880000" cy="1800000"/>
          </a:xfrm>
          <a:prstGeom prst="ellipse">
            <a:avLst/>
          </a:prstGeom>
          <a:solidFill>
            <a:srgbClr val="E73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Poor mental, physical or emotional health</a:t>
            </a:r>
          </a:p>
        </p:txBody>
      </p:sp>
    </p:spTree>
    <p:extLst>
      <p:ext uri="{BB962C8B-B14F-4D97-AF65-F5344CB8AC3E}">
        <p14:creationId xmlns:p14="http://schemas.microsoft.com/office/powerpoint/2010/main" val="15509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8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28" y="257347"/>
            <a:ext cx="8508546" cy="633239"/>
          </a:xfrm>
        </p:spPr>
        <p:txBody>
          <a:bodyPr>
            <a:noAutofit/>
          </a:bodyPr>
          <a:lstStyle/>
          <a:p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Techniques used by the criminals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02" y="1828800"/>
            <a:ext cx="8610600" cy="76199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Criminals are experts 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befriending and grooming techniques to lure their victims.</a:t>
            </a:r>
          </a:p>
        </p:txBody>
      </p:sp>
      <p:grpSp>
        <p:nvGrpSpPr>
          <p:cNvPr id="13" name="Group 12" descr="White writing on blue rectangle shaped background"/>
          <p:cNvGrpSpPr/>
          <p:nvPr/>
        </p:nvGrpSpPr>
        <p:grpSpPr>
          <a:xfrm>
            <a:off x="2509475" y="3505200"/>
            <a:ext cx="2052000" cy="766800"/>
            <a:chOff x="-2991" y="1140730"/>
            <a:chExt cx="1619471" cy="995139"/>
          </a:xfrm>
          <a:solidFill>
            <a:srgbClr val="006680"/>
          </a:solidFill>
        </p:grpSpPr>
        <p:sp>
          <p:nvSpPr>
            <p:cNvPr id="15" name="Rounded Rectangle 14"/>
            <p:cNvSpPr/>
            <p:nvPr/>
          </p:nvSpPr>
          <p:spPr>
            <a:xfrm>
              <a:off x="-2991" y="1140730"/>
              <a:ext cx="1619471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42487" y="1169877"/>
              <a:ext cx="1561177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Helpful</a:t>
              </a:r>
            </a:p>
          </p:txBody>
        </p:sp>
      </p:grpSp>
      <p:grpSp>
        <p:nvGrpSpPr>
          <p:cNvPr id="17" name="Group 16" descr="White writing on blue rectangle shaped background"/>
          <p:cNvGrpSpPr/>
          <p:nvPr/>
        </p:nvGrpSpPr>
        <p:grpSpPr>
          <a:xfrm>
            <a:off x="361807" y="3500901"/>
            <a:ext cx="2052000" cy="766800"/>
            <a:chOff x="1705042" y="1140730"/>
            <a:chExt cx="2768199" cy="995139"/>
          </a:xfrm>
          <a:solidFill>
            <a:srgbClr val="006680"/>
          </a:solidFill>
        </p:grpSpPr>
        <p:sp>
          <p:nvSpPr>
            <p:cNvPr id="18" name="Rounded Rectangle 17"/>
            <p:cNvSpPr/>
            <p:nvPr/>
          </p:nvSpPr>
          <p:spPr>
            <a:xfrm>
              <a:off x="1705042" y="1140730"/>
              <a:ext cx="2768199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1734189" y="1169877"/>
              <a:ext cx="2709905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Appearing legitimate</a:t>
              </a:r>
            </a:p>
          </p:txBody>
        </p:sp>
      </p:grpSp>
      <p:grpSp>
        <p:nvGrpSpPr>
          <p:cNvPr id="20" name="Group 19" descr="White writing on blue rectangle shaped background"/>
          <p:cNvGrpSpPr/>
          <p:nvPr/>
        </p:nvGrpSpPr>
        <p:grpSpPr>
          <a:xfrm>
            <a:off x="2508118" y="4429814"/>
            <a:ext cx="2052000" cy="766800"/>
            <a:chOff x="673016" y="2281021"/>
            <a:chExt cx="1987411" cy="995139"/>
          </a:xfrm>
          <a:solidFill>
            <a:srgbClr val="006680"/>
          </a:solidFill>
        </p:grpSpPr>
        <p:sp>
          <p:nvSpPr>
            <p:cNvPr id="21" name="Rounded Rectangle 20"/>
            <p:cNvSpPr/>
            <p:nvPr/>
          </p:nvSpPr>
          <p:spPr>
            <a:xfrm>
              <a:off x="673016" y="2281021"/>
              <a:ext cx="1987411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702163" y="2310168"/>
              <a:ext cx="1929117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Charming</a:t>
              </a:r>
            </a:p>
          </p:txBody>
        </p:sp>
      </p:grpSp>
      <p:grpSp>
        <p:nvGrpSpPr>
          <p:cNvPr id="23" name="Group 22" descr="White writing on blue rectangle shaped background"/>
          <p:cNvGrpSpPr/>
          <p:nvPr/>
        </p:nvGrpSpPr>
        <p:grpSpPr>
          <a:xfrm>
            <a:off x="357820" y="4432199"/>
            <a:ext cx="2052000" cy="766800"/>
            <a:chOff x="3489625" y="2281021"/>
            <a:chExt cx="1178208" cy="995139"/>
          </a:xfrm>
          <a:solidFill>
            <a:srgbClr val="006680"/>
          </a:solidFill>
        </p:grpSpPr>
        <p:sp>
          <p:nvSpPr>
            <p:cNvPr id="24" name="Rounded Rectangle 23"/>
            <p:cNvSpPr/>
            <p:nvPr/>
          </p:nvSpPr>
          <p:spPr>
            <a:xfrm>
              <a:off x="3489625" y="2281021"/>
              <a:ext cx="1178208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3509216" y="2310168"/>
              <a:ext cx="1149061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Friendly</a:t>
              </a:r>
            </a:p>
          </p:txBody>
        </p:sp>
      </p:grpSp>
      <p:grpSp>
        <p:nvGrpSpPr>
          <p:cNvPr id="26" name="Group 25" descr="White writing on Red rectangle shaped background"/>
          <p:cNvGrpSpPr/>
          <p:nvPr/>
        </p:nvGrpSpPr>
        <p:grpSpPr>
          <a:xfrm>
            <a:off x="4660226" y="3483925"/>
            <a:ext cx="2052000" cy="766800"/>
            <a:chOff x="5478654" y="1142999"/>
            <a:chExt cx="1959819" cy="995139"/>
          </a:xfrm>
          <a:solidFill>
            <a:srgbClr val="E73437"/>
          </a:solidFill>
        </p:grpSpPr>
        <p:sp>
          <p:nvSpPr>
            <p:cNvPr id="27" name="Rounded Rectangle 26"/>
            <p:cNvSpPr/>
            <p:nvPr/>
          </p:nvSpPr>
          <p:spPr>
            <a:xfrm>
              <a:off x="5478654" y="1142999"/>
              <a:ext cx="1959819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5507801" y="1172146"/>
              <a:ext cx="1901525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Persuasive</a:t>
              </a:r>
            </a:p>
          </p:txBody>
        </p:sp>
      </p:grpSp>
      <p:grpSp>
        <p:nvGrpSpPr>
          <p:cNvPr id="29" name="Group 28" descr="White writing on Red rectangle shaped background"/>
          <p:cNvGrpSpPr/>
          <p:nvPr/>
        </p:nvGrpSpPr>
        <p:grpSpPr>
          <a:xfrm>
            <a:off x="6814060" y="3482741"/>
            <a:ext cx="2052000" cy="766800"/>
            <a:chOff x="5431079" y="1140730"/>
            <a:chExt cx="3103320" cy="995139"/>
          </a:xfrm>
          <a:solidFill>
            <a:srgbClr val="E73437"/>
          </a:solidFill>
        </p:grpSpPr>
        <p:sp>
          <p:nvSpPr>
            <p:cNvPr id="30" name="Rounded Rectangle 29"/>
            <p:cNvSpPr/>
            <p:nvPr/>
          </p:nvSpPr>
          <p:spPr>
            <a:xfrm>
              <a:off x="5431079" y="1140730"/>
              <a:ext cx="3103320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ounded Rectangle 4"/>
            <p:cNvSpPr/>
            <p:nvPr/>
          </p:nvSpPr>
          <p:spPr>
            <a:xfrm>
              <a:off x="5460226" y="1169877"/>
              <a:ext cx="3045026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Persistent</a:t>
              </a:r>
            </a:p>
          </p:txBody>
        </p:sp>
      </p:grpSp>
      <p:grpSp>
        <p:nvGrpSpPr>
          <p:cNvPr id="32" name="Group 31" descr="White writing on Red rectangle shaped background"/>
          <p:cNvGrpSpPr/>
          <p:nvPr/>
        </p:nvGrpSpPr>
        <p:grpSpPr>
          <a:xfrm>
            <a:off x="4658416" y="4423618"/>
            <a:ext cx="1368000" cy="766800"/>
            <a:chOff x="4968668" y="2281021"/>
            <a:chExt cx="1691157" cy="995139"/>
          </a:xfrm>
          <a:solidFill>
            <a:srgbClr val="E73437"/>
          </a:solidFill>
        </p:grpSpPr>
        <p:sp>
          <p:nvSpPr>
            <p:cNvPr id="33" name="Rounded Rectangle 32"/>
            <p:cNvSpPr/>
            <p:nvPr/>
          </p:nvSpPr>
          <p:spPr>
            <a:xfrm>
              <a:off x="4968668" y="2281021"/>
              <a:ext cx="1691157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Rounded Rectangle 4"/>
            <p:cNvSpPr/>
            <p:nvPr/>
          </p:nvSpPr>
          <p:spPr>
            <a:xfrm>
              <a:off x="4997815" y="2310168"/>
              <a:ext cx="1632863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Threatening</a:t>
              </a:r>
            </a:p>
          </p:txBody>
        </p:sp>
      </p:grpSp>
      <p:grpSp>
        <p:nvGrpSpPr>
          <p:cNvPr id="38" name="Group 37" descr="White writing on Red rectangle shaped background"/>
          <p:cNvGrpSpPr/>
          <p:nvPr/>
        </p:nvGrpSpPr>
        <p:grpSpPr>
          <a:xfrm>
            <a:off x="7496213" y="4416178"/>
            <a:ext cx="1368000" cy="766800"/>
            <a:chOff x="5137305" y="2281021"/>
            <a:chExt cx="1863509" cy="995139"/>
          </a:xfrm>
          <a:solidFill>
            <a:srgbClr val="E73437"/>
          </a:solidFill>
        </p:grpSpPr>
        <p:sp>
          <p:nvSpPr>
            <p:cNvPr id="39" name="Rounded Rectangle 38"/>
            <p:cNvSpPr/>
            <p:nvPr/>
          </p:nvSpPr>
          <p:spPr>
            <a:xfrm>
              <a:off x="5137305" y="2281021"/>
              <a:ext cx="1857599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Rounded Rectangle 4"/>
            <p:cNvSpPr/>
            <p:nvPr/>
          </p:nvSpPr>
          <p:spPr>
            <a:xfrm>
              <a:off x="5201509" y="2310168"/>
              <a:ext cx="1799305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Intimidating</a:t>
              </a:r>
            </a:p>
          </p:txBody>
        </p:sp>
      </p:grpSp>
      <p:grpSp>
        <p:nvGrpSpPr>
          <p:cNvPr id="41" name="Group 40" descr="White writing on Red rectangle shaped background"/>
          <p:cNvGrpSpPr/>
          <p:nvPr/>
        </p:nvGrpSpPr>
        <p:grpSpPr>
          <a:xfrm>
            <a:off x="6137748" y="4422235"/>
            <a:ext cx="1368000" cy="766800"/>
            <a:chOff x="3424465" y="2281021"/>
            <a:chExt cx="1833271" cy="995139"/>
          </a:xfrm>
          <a:solidFill>
            <a:srgbClr val="E73437"/>
          </a:solidFill>
        </p:grpSpPr>
        <p:sp>
          <p:nvSpPr>
            <p:cNvPr id="42" name="Rounded Rectangle 41"/>
            <p:cNvSpPr/>
            <p:nvPr/>
          </p:nvSpPr>
          <p:spPr>
            <a:xfrm>
              <a:off x="3424465" y="2281021"/>
              <a:ext cx="1692000" cy="99513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ounded Rectangle 4"/>
            <p:cNvSpPr/>
            <p:nvPr/>
          </p:nvSpPr>
          <p:spPr>
            <a:xfrm>
              <a:off x="3478061" y="2310168"/>
              <a:ext cx="1779675" cy="93684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Aggressive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4482" y="2950047"/>
            <a:ext cx="273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start like this	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439" y="295004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quickly move to this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red and blue text on a white background. The Friends Against scams logo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5867401"/>
            <a:ext cx="1575279" cy="7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lack writing on white background. The National trading Standards scams Team logo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804850"/>
            <a:ext cx="1260144" cy="8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 noGrp="1"/>
          </p:cNvSpPr>
          <p:nvPr>
            <p:ph type="title" idx="4294967295"/>
          </p:nvPr>
        </p:nvSpPr>
        <p:spPr>
          <a:xfrm>
            <a:off x="1445341" y="1676402"/>
            <a:ext cx="6300788" cy="2447925"/>
          </a:xfrm>
          <a:prstGeom prst="round2DiagRect">
            <a:avLst/>
          </a:prstGeom>
          <a:solidFill>
            <a:srgbClr val="E73437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Test your knowledge!</a:t>
            </a:r>
          </a:p>
        </p:txBody>
      </p:sp>
    </p:spTree>
    <p:extLst>
      <p:ext uri="{BB962C8B-B14F-4D97-AF65-F5344CB8AC3E}">
        <p14:creationId xmlns:p14="http://schemas.microsoft.com/office/powerpoint/2010/main" val="4168891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Five – Protect yourself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16" y="1883039"/>
            <a:ext cx="68734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Criminals are experts at impersonating people, organisations and the police. They spend hours researching you for their scams, hoping you’ll let your guard down for just a moment. Stop and think. It could protect you and your money.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www.takefive-stopfraud.org.uk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0" descr="Black handprint on yellow circle with black writing."/>
          <p:cNvSpPr/>
          <p:nvPr/>
        </p:nvSpPr>
        <p:spPr>
          <a:xfrm>
            <a:off x="6931089" y="1820741"/>
            <a:ext cx="1755811" cy="175581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942" y="3809999"/>
            <a:ext cx="2787585" cy="1780341"/>
          </a:xfrm>
          <a:prstGeom prst="rect">
            <a:avLst/>
          </a:prstGeom>
          <a:solidFill>
            <a:srgbClr val="FEDC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Taking a moment to stop and think before parting with your money or information could keep you safe.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8208" y="3810000"/>
            <a:ext cx="2787585" cy="1785104"/>
          </a:xfrm>
          <a:prstGeom prst="rect">
            <a:avLst/>
          </a:prstGeom>
          <a:solidFill>
            <a:srgbClr val="FEDC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Could it be fake? It’s ok to reject, refuse or ignore any requests. Only criminals will try to rush or panic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8474" y="3810000"/>
            <a:ext cx="2787585" cy="1785104"/>
          </a:xfrm>
          <a:prstGeom prst="rect">
            <a:avLst/>
          </a:prstGeom>
          <a:solidFill>
            <a:srgbClr val="FEDC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your bank immediately if you think you’ve fallen for a scam and report it to Action Fraud.</a:t>
            </a:r>
          </a:p>
        </p:txBody>
      </p:sp>
    </p:spTree>
    <p:extLst>
      <p:ext uri="{BB962C8B-B14F-4D97-AF65-F5344CB8AC3E}">
        <p14:creationId xmlns:p14="http://schemas.microsoft.com/office/powerpoint/2010/main" val="33950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45341" y="1676402"/>
            <a:ext cx="6300788" cy="2447925"/>
          </a:xfrm>
          <a:prstGeom prst="round2DiagRect">
            <a:avLst/>
          </a:prstGeom>
          <a:solidFill>
            <a:srgbClr val="E7343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learning about scams important?</a:t>
            </a:r>
          </a:p>
        </p:txBody>
      </p:sp>
      <p:pic>
        <p:nvPicPr>
          <p:cNvPr id="6" name="Picture 2" descr="A red and blue text on a white background. The Friends Against scams logo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5867401"/>
            <a:ext cx="1575279" cy="75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lack writing on white background. The National trading Standards scams Team logo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804850"/>
            <a:ext cx="1260144" cy="8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79972-67F5-3AD5-8A4B-31CE8373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98498"/>
          </a:xfrm>
        </p:spPr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en-GB" sz="5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is learning about scams important?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339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infographic with four bullet points, two are red and two are blu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282339"/>
              </p:ext>
            </p:extLst>
          </p:nvPr>
        </p:nvGraphicFramePr>
        <p:xfrm>
          <a:off x="340056" y="1752600"/>
          <a:ext cx="849914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804" y="2286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Helping friends and family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800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78FFF3-B4D9-4919-BA85-66F43BB0F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2346-0461-401D-96DA-25169C494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5A2175-ACDD-4D07-81BE-BF8B9C367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6CC2F-654E-43A7-B8F2-39CCFFD82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7DF817-D094-47F5-B058-C24896A5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81B49B-ED1D-439C-B916-AD7CB72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440EE2-F818-4ABA-8C14-3251B0F0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013955-D816-477B-B656-B922DA1C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6FA440-1385-41FB-B521-3923125B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on style picture of a mobile phone and don  not allow warning circle over the top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986" y="2362200"/>
            <a:ext cx="3200400" cy="27237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176" y="262812"/>
            <a:ext cx="8613647" cy="1143000"/>
          </a:xfrm>
        </p:spPr>
        <p:txBody>
          <a:bodyPr/>
          <a:lstStyle/>
          <a:p>
            <a:pPr algn="ctr"/>
            <a:r>
              <a:rPr lang="en-GB" dirty="0"/>
              <a:t>Call blocking</a:t>
            </a:r>
          </a:p>
        </p:txBody>
      </p:sp>
      <p:graphicFrame>
        <p:nvGraphicFramePr>
          <p:cNvPr id="6" name="Content Placeholder 4" descr="infographic with four bullet points, two are red and two are blu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7713"/>
              </p:ext>
            </p:extLst>
          </p:nvPr>
        </p:nvGraphicFramePr>
        <p:xfrm>
          <a:off x="304800" y="1752600"/>
          <a:ext cx="5410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02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78FFF3-B4D9-4919-BA85-66F43BB0F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B2346-0461-401D-96DA-25169C494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5A2175-ACDD-4D07-81BE-BF8B9C367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6CC2F-654E-43A7-B8F2-39CCFFD82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DF817-D094-47F5-B058-C24896A5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81B49B-ED1D-439C-B916-AD7CB72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440EE2-F818-4ABA-8C14-3251B0F0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013955-D816-477B-B656-B922DA1C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6FA440-1385-41FB-B521-3923125B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Scam Marshal</a:t>
            </a:r>
          </a:p>
        </p:txBody>
      </p:sp>
      <p:graphicFrame>
        <p:nvGraphicFramePr>
          <p:cNvPr id="6" name="Content Placeholder 4" descr="infographic with four bullet points, two are red and two are blu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224840"/>
              </p:ext>
            </p:extLst>
          </p:nvPr>
        </p:nvGraphicFramePr>
        <p:xfrm>
          <a:off x="304800" y="17526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Orange shiel shape icon with the words 'Scam Marshal' in. 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929" y="1836121"/>
            <a:ext cx="1295400" cy="1646885"/>
          </a:xfrm>
          <a:prstGeom prst="rect">
            <a:avLst/>
          </a:prstGeom>
        </p:spPr>
      </p:pic>
      <p:pic>
        <p:nvPicPr>
          <p:cNvPr id="4" name="Picture 3" descr="A purple background with white text">
            <a:extLst>
              <a:ext uri="{FF2B5EF4-FFF2-40B4-BE49-F238E27FC236}">
                <a16:creationId xmlns:a16="http://schemas.microsoft.com/office/drawing/2014/main" id="{57A93AA9-9DEB-45DC-8A3F-DCCD11B8CF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901490"/>
            <a:ext cx="2553659" cy="13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8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78FFF3-B4D9-4919-BA85-66F43BB0F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B2346-0461-401D-96DA-25169C494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5A2175-ACDD-4D07-81BE-BF8B9C367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6CC2F-654E-43A7-B8F2-39CCFFD82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7DF817-D094-47F5-B058-C24896A5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81B49B-ED1D-439C-B916-AD7CB724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440EE2-F818-4ABA-8C14-3251B0F0B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013955-D816-477B-B656-B922DA1C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6FA440-1385-41FB-B521-3923125B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in front of a sign&#10;&#10;Description automatically generated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326" y="1784110"/>
            <a:ext cx="4038601" cy="397869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82804" y="2286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Reporting and advice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07993" y="2878604"/>
            <a:ext cx="190986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the country to view the reporting and advice numbers in your area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0E3C8A9-8556-4173-9AA8-B0CC4AE779A3}"/>
              </a:ext>
            </a:extLst>
          </p:cNvPr>
          <p:cNvSpPr/>
          <p:nvPr/>
        </p:nvSpPr>
        <p:spPr>
          <a:xfrm>
            <a:off x="6198412" y="354563"/>
            <a:ext cx="2133600" cy="891073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England and Wales</a:t>
            </a:r>
          </a:p>
        </p:txBody>
      </p:sp>
    </p:spTree>
    <p:extLst>
      <p:ext uri="{BB962C8B-B14F-4D97-AF65-F5344CB8AC3E}">
        <p14:creationId xmlns:p14="http://schemas.microsoft.com/office/powerpoint/2010/main" val="712950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82804" y="2286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Reporting and advice</a:t>
            </a:r>
            <a:endParaRPr lang="en-GB" sz="36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994EE1B9-A178-4FCC-AABD-A3581C326405}"/>
              </a:ext>
            </a:extLst>
          </p:cNvPr>
          <p:cNvSpPr/>
          <p:nvPr/>
        </p:nvSpPr>
        <p:spPr>
          <a:xfrm>
            <a:off x="6198412" y="354563"/>
            <a:ext cx="2133600" cy="891073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Scotland</a:t>
            </a:r>
          </a:p>
        </p:txBody>
      </p:sp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2103096-D85C-47B7-9888-A5CA27D287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93" y="1771470"/>
            <a:ext cx="3998468" cy="39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742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82804" y="2286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Reporting and advice</a:t>
            </a:r>
            <a:endParaRPr lang="en-GB" sz="3600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85C9F7E-F205-4A6A-B5A4-92298D0967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407" y="1800808"/>
            <a:ext cx="4028440" cy="3962400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994EE1B9-A178-4FCC-AABD-A3581C326405}"/>
              </a:ext>
            </a:extLst>
          </p:cNvPr>
          <p:cNvSpPr/>
          <p:nvPr/>
        </p:nvSpPr>
        <p:spPr>
          <a:xfrm>
            <a:off x="6198412" y="354563"/>
            <a:ext cx="2133600" cy="891073"/>
          </a:xfrm>
          <a:prstGeom prst="roundRect">
            <a:avLst/>
          </a:prstGeom>
          <a:solidFill>
            <a:srgbClr val="006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1298254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alt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Congratulations!</a:t>
            </a:r>
            <a:br>
              <a:rPr lang="en-GB" alt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now a          Friend Against Scams.</a:t>
            </a:r>
            <a:endParaRPr lang="en-GB" altLang="en-US" sz="6000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3" y="6471187"/>
            <a:ext cx="284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Music: www.bensound.com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linkyPlonky.mp3" descr="A sound recording of music called 'Plinky Plonky'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2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555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alt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  <a:endParaRPr lang="en-GB" altLang="en-US" sz="8000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altLang="en-US" sz="70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Make a pledge and turn your knowledge into action.</a:t>
            </a:r>
          </a:p>
        </p:txBody>
      </p:sp>
    </p:spTree>
    <p:extLst>
      <p:ext uri="{BB962C8B-B14F-4D97-AF65-F5344CB8AC3E}">
        <p14:creationId xmlns:p14="http://schemas.microsoft.com/office/powerpoint/2010/main" val="7005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en-GB" altLang="en-US" sz="70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Some example pledges to get you thinking about what you can do:</a:t>
            </a:r>
          </a:p>
        </p:txBody>
      </p:sp>
    </p:spTree>
    <p:extLst>
      <p:ext uri="{BB962C8B-B14F-4D97-AF65-F5344CB8AC3E}">
        <p14:creationId xmlns:p14="http://schemas.microsoft.com/office/powerpoint/2010/main" val="15757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3482977"/>
            <a:ext cx="9144000" cy="1470025"/>
          </a:xfrm>
        </p:spPr>
        <p:txBody>
          <a:bodyPr/>
          <a:lstStyle/>
          <a:p>
            <a:r>
              <a:rPr lang="en-GB" altLang="en-US" sz="20000" dirty="0">
                <a:solidFill>
                  <a:srgbClr val="FFFF00"/>
                </a:solidFill>
              </a:rPr>
              <a:t>Scams</a:t>
            </a:r>
            <a:br>
              <a:rPr lang="en-GB" altLang="en-US" sz="20000" dirty="0">
                <a:solidFill>
                  <a:srgbClr val="FFFF00"/>
                </a:solidFill>
              </a:rPr>
            </a:br>
            <a:r>
              <a:rPr lang="en-GB" altLang="en-US" dirty="0">
                <a:solidFill>
                  <a:srgbClr val="FFFF00"/>
                </a:solidFill>
              </a:rPr>
              <a:t>What's the problem?</a:t>
            </a:r>
            <a:br>
              <a:rPr lang="en-GB" altLang="en-US" dirty="0">
                <a:solidFill>
                  <a:srgbClr val="FFFF00"/>
                </a:solidFill>
              </a:rPr>
            </a:br>
            <a:r>
              <a:rPr lang="en-GB" altLang="en-US" sz="1600" dirty="0">
                <a:solidFill>
                  <a:srgbClr val="FFFF00"/>
                </a:solidFill>
              </a:rPr>
              <a:t> </a:t>
            </a:r>
            <a:r>
              <a:rPr lang="en-GB" altLang="en-US" sz="16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</a:t>
            </a:r>
            <a:br>
              <a:rPr lang="en-GB" altLang="en-US" sz="16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br>
              <a:rPr lang="en-GB" altLang="en-US" sz="16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r>
              <a:rPr lang="en-GB" altLang="en-US" sz="16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                      </a:t>
            </a:r>
            <a:br>
              <a:rPr lang="en-GB" altLang="en-US" sz="16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br>
              <a:rPr lang="en-GB" altLang="en-US" sz="16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br>
              <a:rPr lang="en-GB" altLang="en-US" sz="16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endParaRPr lang="en-GB" altLang="en-US" sz="1600" dirty="0">
              <a:solidFill>
                <a:srgbClr val="FFFF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ANW2505_04_Ascension-Adagio.mp3" descr="Mood music to elicit emo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2250" out="8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191000" y="838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6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9380" y="0"/>
            <a:ext cx="8763000" cy="3505200"/>
          </a:xfrm>
        </p:spPr>
        <p:txBody>
          <a:bodyPr>
            <a:normAutofit/>
          </a:bodyPr>
          <a:lstStyle/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2 people about Friends Against Scams.</a:t>
            </a:r>
            <a:endParaRPr lang="en-GB" altLang="en-US" sz="5400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2667000"/>
            <a:ext cx="8982746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Share your Friends Against Scams status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8641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3429000"/>
          </a:xfrm>
        </p:spPr>
        <p:txBody>
          <a:bodyPr>
            <a:normAutofit/>
          </a:bodyPr>
          <a:lstStyle/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someone you know to take this training.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2830170"/>
            <a:ext cx="92202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people in your community who might be at risk of being a scam victim.</a:t>
            </a:r>
          </a:p>
        </p:txBody>
      </p:sp>
    </p:spTree>
    <p:extLst>
      <p:ext uri="{BB962C8B-B14F-4D97-AF65-F5344CB8AC3E}">
        <p14:creationId xmlns:p14="http://schemas.microsoft.com/office/powerpoint/2010/main" val="29734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6857999"/>
          </a:xfrm>
        </p:spPr>
        <p:txBody>
          <a:bodyPr>
            <a:normAutofit/>
          </a:bodyPr>
          <a:lstStyle/>
          <a:p>
            <a:r>
              <a:rPr lang="en-GB" altLang="en-US" sz="70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So, what will be your pledge? </a:t>
            </a:r>
          </a:p>
        </p:txBody>
      </p:sp>
    </p:spTree>
    <p:extLst>
      <p:ext uri="{BB962C8B-B14F-4D97-AF65-F5344CB8AC3E}">
        <p14:creationId xmlns:p14="http://schemas.microsoft.com/office/powerpoint/2010/main" val="24134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>
        <p:cut/>
      </p:transition>
    </mc:Choice>
    <mc:Fallback xmlns="">
      <p:transition advClick="0" advTm="6000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8613647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us today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1828803"/>
            <a:ext cx="84582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Visit us online for all the latest news and information about Friends Against Scams: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u="sng">
                <a:solidFill>
                  <a:srgbClr val="006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www.friendsagainstscams.org.uk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3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864235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4500" u="sng" dirty="0">
                <a:solidFill>
                  <a:srgbClr val="FFFF00"/>
                </a:solidFill>
              </a:rPr>
              <a:t>Oxford Dictionary Definition</a:t>
            </a:r>
            <a:br>
              <a:rPr lang="en-GB" altLang="en-US" sz="4000" u="sng" dirty="0">
                <a:solidFill>
                  <a:srgbClr val="FFFF00"/>
                </a:solidFill>
              </a:rPr>
            </a:br>
            <a:br>
              <a:rPr lang="en-GB" altLang="en-US" sz="4000" u="sng" dirty="0">
                <a:solidFill>
                  <a:srgbClr val="FFFF00"/>
                </a:solidFill>
              </a:rPr>
            </a:br>
            <a:r>
              <a:rPr lang="en-GB" altLang="en-US" sz="4000" dirty="0">
                <a:solidFill>
                  <a:srgbClr val="FFFF00"/>
                </a:solidFill>
              </a:rPr>
              <a:t>A ‘Scam’ is a trick, a ruse,                                a swindle, a racket’ </a:t>
            </a:r>
            <a:br>
              <a:rPr lang="en-GB" altLang="en-US" sz="4000" dirty="0">
                <a:solidFill>
                  <a:srgbClr val="FFFF00"/>
                </a:solidFill>
              </a:rPr>
            </a:br>
            <a:r>
              <a:rPr lang="en-GB" altLang="en-US" sz="4000" dirty="0">
                <a:solidFill>
                  <a:srgbClr val="FFFF00"/>
                </a:solidFill>
              </a:rPr>
              <a:t>Its nearest synonym is</a:t>
            </a:r>
            <a:br>
              <a:rPr lang="en-GB" altLang="en-US" sz="2000" dirty="0">
                <a:solidFill>
                  <a:srgbClr val="FFFF00"/>
                </a:solidFill>
              </a:rPr>
            </a:br>
            <a:br>
              <a:rPr lang="en-GB" altLang="en-US" sz="5400" dirty="0">
                <a:solidFill>
                  <a:srgbClr val="FFFF00"/>
                </a:solidFill>
              </a:rPr>
            </a:br>
            <a:r>
              <a:rPr lang="en-GB" altLang="en-US" sz="9600" dirty="0">
                <a:solidFill>
                  <a:srgbClr val="FFFF00"/>
                </a:solidFill>
              </a:rPr>
              <a:t>‘</a:t>
            </a:r>
            <a:r>
              <a:rPr lang="en-GB" altLang="en-US" sz="9600" b="1" dirty="0">
                <a:solidFill>
                  <a:srgbClr val="FFFF00"/>
                </a:solidFill>
              </a:rPr>
              <a:t>FRAUD’</a:t>
            </a:r>
            <a:br>
              <a:rPr lang="en-GB" altLang="en-US" sz="5400" b="1" dirty="0">
                <a:solidFill>
                  <a:srgbClr val="FFFF00"/>
                </a:solidFill>
              </a:rPr>
            </a:br>
            <a:endParaRPr lang="en-GB" altLang="en-US" sz="5400" b="1" u="sng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5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500">
        <p:fade/>
      </p:transition>
    </mc:Choice>
    <mc:Fallback xmlns="">
      <p:transition spd="med" advClick="0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50826" y="2819402"/>
            <a:ext cx="8642350" cy="1470025"/>
          </a:xfrm>
        </p:spPr>
        <p:txBody>
          <a:bodyPr/>
          <a:lstStyle/>
          <a:p>
            <a:r>
              <a:rPr lang="en-GB" altLang="en-US" sz="6000" b="1" dirty="0">
                <a:solidFill>
                  <a:srgbClr val="FFFF00"/>
                </a:solidFill>
              </a:rPr>
              <a:t>No matter what type of scam, it is important to remember that ALL scams are </a:t>
            </a:r>
            <a:br>
              <a:rPr lang="en-GB" altLang="en-US" sz="5000" b="1" dirty="0">
                <a:solidFill>
                  <a:srgbClr val="FFFF00"/>
                </a:solidFill>
              </a:rPr>
            </a:br>
            <a:r>
              <a:rPr lang="en-GB" altLang="en-US" sz="10000" b="1" u="sng" dirty="0">
                <a:solidFill>
                  <a:srgbClr val="FFFF00"/>
                </a:solidFill>
              </a:rPr>
              <a:t>CRIMES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28956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000" b="1" dirty="0">
                <a:solidFill>
                  <a:srgbClr val="FFFF00"/>
                </a:solidFill>
              </a:rPr>
              <a:t>To get victims hooked and responding to scams, criminals rely on…</a:t>
            </a:r>
          </a:p>
        </p:txBody>
      </p:sp>
    </p:spTree>
    <p:extLst>
      <p:ext uri="{BB962C8B-B14F-4D97-AF65-F5344CB8AC3E}">
        <p14:creationId xmlns:p14="http://schemas.microsoft.com/office/powerpoint/2010/main" val="23519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1568</Words>
  <Application>Microsoft Office PowerPoint</Application>
  <PresentationFormat>On-screen Show (4:3)</PresentationFormat>
  <Paragraphs>260</Paragraphs>
  <Slides>63</Slides>
  <Notes>40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Wingdings</vt:lpstr>
      <vt:lpstr>Office Theme</vt:lpstr>
      <vt:lpstr>Default Design</vt:lpstr>
      <vt:lpstr>2_Office Theme</vt:lpstr>
      <vt:lpstr>3_Office Theme</vt:lpstr>
      <vt:lpstr>1_Office Theme</vt:lpstr>
      <vt:lpstr>Friends Against Scams </vt:lpstr>
      <vt:lpstr>About the National Trading Standards Scams Team </vt:lpstr>
      <vt:lpstr>About Friends Against Scams</vt:lpstr>
      <vt:lpstr>Who is who in Friends Against Scams?</vt:lpstr>
      <vt:lpstr>Why is learning about scams important? </vt:lpstr>
      <vt:lpstr>Scams What's the problem?                                                                                                                                                      </vt:lpstr>
      <vt:lpstr>Oxford Dictionary Definition  A ‘Scam’ is a trick, a ruse,                                a swindle, a racket’  Its nearest synonym is  ‘FRAUD’ </vt:lpstr>
      <vt:lpstr>No matter what type of scam, it is important to remember that ALL scams are  CRIMES</vt:lpstr>
      <vt:lpstr>To get victims hooked and responding to scams, criminals rely on…</vt:lpstr>
      <vt:lpstr>Loneliness</vt:lpstr>
      <vt:lpstr>The fact that people don’t REPORT that they have been scammed  ONLY 5% of these  CRIMES are reported  </vt:lpstr>
      <vt:lpstr>The average age of a scam victim is 75, showing that criminals tend to prey on older and often more vulnerable members of society.  </vt:lpstr>
      <vt:lpstr>Anyone can be a scam victim </vt:lpstr>
      <vt:lpstr>Once a victim has responded to a scam…</vt:lpstr>
      <vt:lpstr>…their personal details are repeatedly shared and sold on…</vt:lpstr>
      <vt:lpstr>…and criminals will use this information to relentlessly target them.</vt:lpstr>
      <vt:lpstr>Scam victims                SUFFER IN  SILENCE</vt:lpstr>
      <vt:lpstr>Victims are often lonely and the criminal is the only ‘friend’ they have.</vt:lpstr>
      <vt:lpstr>Leading to situations like these…</vt:lpstr>
      <vt:lpstr>Letter from a victim to a criminal</vt:lpstr>
      <vt:lpstr>Scam victim’s house.</vt:lpstr>
      <vt:lpstr>Letter from a victim to a criminal</vt:lpstr>
      <vt:lpstr>Leaving the victims  to feel like this…</vt:lpstr>
      <vt:lpstr>“I hope I win, so I can move to a home. I want someone to talk to.”</vt:lpstr>
      <vt:lpstr> One victim was found to have been receiving 30 pieces of mail and  10 phone calls per day.   </vt:lpstr>
      <vt:lpstr>Doorstep scams victim being escorted to the bank</vt:lpstr>
      <vt:lpstr>The stress and pain of victimisation often results in depression, isolation from family and the deterioration of mental health.</vt:lpstr>
      <vt:lpstr>In some cases,  victims have attempted to, or  taken their  own life.</vt:lpstr>
      <vt:lpstr>These victims are not going to win or receive the millions of pounds that are ‘waiting’ for them…</vt:lpstr>
      <vt:lpstr>As you can see,                         the problem is immense</vt:lpstr>
      <vt:lpstr>Scams cost the UK economy between  £5-10 billion a year </vt:lpstr>
      <vt:lpstr>By talking about scams and highlighting the scale of the problem…</vt:lpstr>
      <vt:lpstr>…we can take away the shame and prevent people from becoming a scam victim. </vt:lpstr>
      <vt:lpstr>Together we can  TAKE A STAND AGAINST SCAMS! </vt:lpstr>
      <vt:lpstr>Types of scams</vt:lpstr>
      <vt:lpstr>Postal Scams</vt:lpstr>
      <vt:lpstr>Would you respond?</vt:lpstr>
      <vt:lpstr>Telephone Scams</vt:lpstr>
      <vt:lpstr>Mr G’s story </vt:lpstr>
      <vt:lpstr>Doorstep Scams</vt:lpstr>
      <vt:lpstr>The twin’s story</vt:lpstr>
      <vt:lpstr>Online Scams</vt:lpstr>
      <vt:lpstr>Would you respond? </vt:lpstr>
      <vt:lpstr>How to  spot a victim…</vt:lpstr>
      <vt:lpstr>Anyone can be a scam victim. </vt:lpstr>
      <vt:lpstr>Consequences of falling for scams… </vt:lpstr>
      <vt:lpstr> Techniques used by the criminals</vt:lpstr>
      <vt:lpstr>Test your knowledge!</vt:lpstr>
      <vt:lpstr>Take Five – Protect yourself</vt:lpstr>
      <vt:lpstr>Helping friends and family</vt:lpstr>
      <vt:lpstr>Call blocking</vt:lpstr>
      <vt:lpstr>Scam Marshal</vt:lpstr>
      <vt:lpstr>Reporting and advice</vt:lpstr>
      <vt:lpstr>Reporting and advice</vt:lpstr>
      <vt:lpstr>Reporting and advice</vt:lpstr>
      <vt:lpstr>Congratulations! You are now a          Friend Against Scams.</vt:lpstr>
      <vt:lpstr>What’s next?</vt:lpstr>
      <vt:lpstr>Make a pledge and turn your knowledge into action.</vt:lpstr>
      <vt:lpstr>Some example pledges to get you thinking about what you can do:</vt:lpstr>
      <vt:lpstr>Tell 2 people about Friends Against Scams.</vt:lpstr>
      <vt:lpstr>Encourage someone you know to take this training.</vt:lpstr>
      <vt:lpstr>So, what will be your pledge? </vt:lpstr>
      <vt:lpstr>Thank you for joining us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2024-04-17T16:51:12Z</dcterms:created>
  <dcterms:modified xsi:type="dcterms:W3CDTF">2024-07-02T09:09:36Z</dcterms:modified>
</cp:coreProperties>
</file>